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6" r:id="rId1"/>
    <p:sldMasterId id="2147483662" r:id="rId2"/>
    <p:sldMasterId id="2147483688" r:id="rId3"/>
    <p:sldMasterId id="2147483700" r:id="rId4"/>
    <p:sldMasterId id="2147483712" r:id="rId5"/>
    <p:sldMasterId id="2147483724" r:id="rId6"/>
  </p:sldMasterIdLst>
  <p:notesMasterIdLst>
    <p:notesMasterId r:id="rId28"/>
  </p:notesMasterIdLst>
  <p:sldIdLst>
    <p:sldId id="393" r:id="rId7"/>
    <p:sldId id="405" r:id="rId8"/>
    <p:sldId id="361" r:id="rId9"/>
    <p:sldId id="431" r:id="rId10"/>
    <p:sldId id="407" r:id="rId11"/>
    <p:sldId id="435" r:id="rId12"/>
    <p:sldId id="406" r:id="rId13"/>
    <p:sldId id="369" r:id="rId14"/>
    <p:sldId id="408" r:id="rId15"/>
    <p:sldId id="423" r:id="rId16"/>
    <p:sldId id="402" r:id="rId17"/>
    <p:sldId id="400" r:id="rId18"/>
    <p:sldId id="415" r:id="rId19"/>
    <p:sldId id="410" r:id="rId20"/>
    <p:sldId id="418" r:id="rId21"/>
    <p:sldId id="419" r:id="rId22"/>
    <p:sldId id="421" r:id="rId23"/>
    <p:sldId id="424" r:id="rId24"/>
    <p:sldId id="428" r:id="rId25"/>
    <p:sldId id="425" r:id="rId26"/>
    <p:sldId id="429" r:id="rId2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800" b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800" b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800" b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800" b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ubayah" initials="d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CC66"/>
    <a:srgbClr val="C32330"/>
    <a:srgbClr val="FAC828"/>
    <a:srgbClr val="FF5851"/>
    <a:srgbClr val="F5DD0A"/>
    <a:srgbClr val="FFD7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08" autoAdjust="0"/>
    <p:restoredTop sz="79200" autoAdjust="0"/>
  </p:normalViewPr>
  <p:slideViewPr>
    <p:cSldViewPr snapToGrid="0">
      <p:cViewPr>
        <p:scale>
          <a:sx n="72" d="100"/>
          <a:sy n="72" d="100"/>
        </p:scale>
        <p:origin x="-1939" y="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 dirty="0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71D5604E-E0C8-CB40-9D71-9B9AA59AFCA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5826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Introduce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5604E-E0C8-CB40-9D71-9B9AA59AFCA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178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5604E-E0C8-CB40-9D71-9B9AA59AFCA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775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5604E-E0C8-CB40-9D71-9B9AA59AFCA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257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5604E-E0C8-CB40-9D71-9B9AA59AFCA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060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5604E-E0C8-CB40-9D71-9B9AA59AFCAE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067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5604E-E0C8-CB40-9D71-9B9AA59AFCAE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130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544929-5B86-544B-8503-7B0B45ABED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230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544929-5B86-544B-8503-7B0B45ABED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219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544929-5B86-544B-8503-7B0B45ABED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548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0991-2052-7342-BF76-3571274DAA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673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0991-2052-7342-BF76-3571274DAA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619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0991-2052-7342-BF76-3571274DAA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06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0991-2052-7342-BF76-3571274DAA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7778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0991-2052-7342-BF76-3571274DAA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1600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0991-2052-7342-BF76-3571274DAA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7827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0991-2052-7342-BF76-3571274DAA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1699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0991-2052-7342-BF76-3571274DAA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747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544929-5B86-544B-8503-7B0B45ABED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3067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0991-2052-7342-BF76-3571274DAA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999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0991-2052-7342-BF76-3571274DAA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3747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0991-2052-7342-BF76-3571274DAA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272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1331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5A8204DB-4A71-0646-BF2A-6CA4BAA172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7601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70A10705-5B68-C941-A77D-37E6571D7C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2181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DF4E46CE-009D-9545-B60C-7D522F328B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1391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7AFAB975-B063-214D-8A3B-2203A5C1A7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279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5EABCEDA-A58C-F44E-BE4E-EB28FADC0E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3437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1965BB64-ED1D-DB48-A97A-0558C2C057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721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544929-5B86-544B-8503-7B0B45ABED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3579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397CF938-D97A-5047-816D-DDF359EF82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884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2C827B4E-FDB7-A04D-913E-73D5CDDFFD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7440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28DD87A7-7C84-174D-A39C-5370E80DED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0281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9AA9424B-B7CB-9848-8DC5-627795E010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2404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5F9F5054-BF84-354E-A705-8086F7B53B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5181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A02D82-1EC3-934E-BFDA-680E0342ABA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7878" y="638175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D569F-07BF-4F4D-B85F-36BFC3EDA2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7BDACA-969E-F440-AA64-D5C2D3E558B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69207E-5F68-DB47-B687-C7F0B98E3E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128AF4-01B6-CC41-AB87-AFD1FB05345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544929-5B86-544B-8503-7B0B45ABED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5827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FC5744-8184-B443-B454-0B080EA5E4B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0639B3-CED8-B549-A993-7D18591BE17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4AD7BB-270D-564C-85D3-9DB32CF7E17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2B1811-F8CE-A643-9D52-B5E9E0B8069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24FE51-641F-744D-85CB-4E19271B0D0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7849E-C2D8-4A99-8AB1-8ADC596949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2F580-F331-44D7-8085-30238C6B1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FBD15-F7C3-43DD-9729-8FDD802503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DDAC21-3717-4DB8-A069-31469B2200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544929-5B86-544B-8503-7B0B45ABED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3013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4A6D2-728C-4205-A10F-822C628D6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537BF-B8A7-4BB4-889F-FCAC29718F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24411-866B-4B3D-A3EB-D4071512CB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25BBD-2B7C-4115-A828-F334A0137A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3FF10-CA16-4510-A4A8-2D85B093FC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C9A64-2222-496A-BD9F-1E32D79CD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EA72C-6341-49E5-B7FC-F7D41D0550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04925"/>
            <a:ext cx="7772400" cy="2124075"/>
          </a:xfrm>
        </p:spPr>
        <p:txBody>
          <a:bodyPr anchor="ctr" anchorCtr="1"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Monotype Sorts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3560763" y="177800"/>
            <a:ext cx="20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2800" b="1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696200" y="6516688"/>
            <a:ext cx="901700" cy="3111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90A02D82-1EC3-934E-BFDA-680E0342ABA2}" type="slidenum">
              <a:rPr lang="en-US" sz="2800" b="1">
                <a:solidFill>
                  <a:srgbClr val="000000"/>
                </a:solidFill>
                <a:latin typeface="Arial" charset="0"/>
                <a:ea typeface="ＭＳ Ｐゴシック" charset="-128"/>
              </a:rPr>
              <a:pPr eaLnBrk="0" hangingPunct="0"/>
              <a:t>‹#›</a:t>
            </a:fld>
            <a:endParaRPr lang="en-US" sz="2800" b="1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>
            <a:off x="1174750" y="6477000"/>
            <a:ext cx="7969250" cy="0"/>
          </a:xfrm>
          <a:prstGeom prst="line">
            <a:avLst/>
          </a:prstGeom>
          <a:noFill/>
          <a:ln w="57150" cmpd="thickThin">
            <a:solidFill>
              <a:schemeClr val="tx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2800" b="1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7175" name="Picture 7" descr="informal UMD Seal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800" y="6129338"/>
            <a:ext cx="709613" cy="696912"/>
          </a:xfrm>
          <a:prstGeom prst="rect">
            <a:avLst/>
          </a:prstGeom>
          <a:noFill/>
        </p:spPr>
      </p:pic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0" y="6477000"/>
            <a:ext cx="374650" cy="0"/>
          </a:xfrm>
          <a:prstGeom prst="line">
            <a:avLst/>
          </a:prstGeom>
          <a:noFill/>
          <a:ln w="57150" cmpd="thickThin">
            <a:solidFill>
              <a:schemeClr val="tx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2800" b="1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61639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696200" y="6521450"/>
            <a:ext cx="901700" cy="3111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eaLnBrk="0" hangingPunct="0"/>
            <a:fld id="{1156287B-DE04-974A-A996-CAC882AB27EC}" type="slidenum">
              <a:rPr lang="en-US" sz="2800" b="1">
                <a:solidFill>
                  <a:srgbClr val="000000"/>
                </a:solidFill>
                <a:latin typeface="Arial" charset="0"/>
                <a:ea typeface="ＭＳ Ｐゴシック" charset="-128"/>
              </a:rPr>
              <a:pPr eaLnBrk="0" hangingPunct="0"/>
              <a:t>‹#›</a:t>
            </a:fld>
            <a:endParaRPr lang="en-US" sz="2800" b="1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9138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696200" y="6521450"/>
            <a:ext cx="901700" cy="3111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eaLnBrk="0" hangingPunct="0"/>
            <a:fld id="{227BDACA-969E-F440-AA64-D5C2D3E558B9}" type="slidenum">
              <a:rPr lang="en-US" sz="2800" b="1">
                <a:solidFill>
                  <a:srgbClr val="000000"/>
                </a:solidFill>
                <a:latin typeface="Arial" charset="0"/>
                <a:ea typeface="ＭＳ Ｐゴシック" charset="-128"/>
              </a:rPr>
              <a:pPr eaLnBrk="0" hangingPunct="0"/>
              <a:t>‹#›</a:t>
            </a:fld>
            <a:endParaRPr lang="en-US" sz="2800" b="1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83092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544929-5B86-544B-8503-7B0B45ABED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1993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0213" y="933450"/>
            <a:ext cx="4000500" cy="5391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3113" y="933450"/>
            <a:ext cx="4000500" cy="5391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696200" y="6521450"/>
            <a:ext cx="901700" cy="3111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eaLnBrk="0" hangingPunct="0"/>
            <a:fld id="{E769207E-5F68-DB47-B687-C7F0B98E3EDC}" type="slidenum">
              <a:rPr lang="en-US" sz="2800" b="1">
                <a:solidFill>
                  <a:srgbClr val="000000"/>
                </a:solidFill>
                <a:latin typeface="Arial" charset="0"/>
                <a:ea typeface="ＭＳ Ｐゴシック" charset="-128"/>
              </a:rPr>
              <a:pPr eaLnBrk="0" hangingPunct="0"/>
              <a:t>‹#›</a:t>
            </a:fld>
            <a:endParaRPr lang="en-US" sz="2800" b="1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98811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696200" y="6521450"/>
            <a:ext cx="901700" cy="3111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eaLnBrk="0" hangingPunct="0"/>
            <a:fld id="{90128AF4-01B6-CC41-AB87-AFD1FB053452}" type="slidenum">
              <a:rPr lang="en-US" sz="2800" b="1">
                <a:solidFill>
                  <a:srgbClr val="000000"/>
                </a:solidFill>
                <a:latin typeface="Arial" charset="0"/>
                <a:ea typeface="ＭＳ Ｐゴシック" charset="-128"/>
              </a:rPr>
              <a:pPr eaLnBrk="0" hangingPunct="0"/>
              <a:t>‹#›</a:t>
            </a:fld>
            <a:endParaRPr lang="en-US" sz="2800" b="1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64343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696200" y="6521450"/>
            <a:ext cx="901700" cy="3111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eaLnBrk="0" hangingPunct="0"/>
            <a:fld id="{4CFC5744-8184-B443-B454-0B080EA5E4B2}" type="slidenum">
              <a:rPr lang="en-US" sz="2800" b="1">
                <a:solidFill>
                  <a:srgbClr val="000000"/>
                </a:solidFill>
                <a:latin typeface="Arial" charset="0"/>
                <a:ea typeface="ＭＳ Ｐゴシック" charset="-128"/>
              </a:rPr>
              <a:pPr eaLnBrk="0" hangingPunct="0"/>
              <a:t>‹#›</a:t>
            </a:fld>
            <a:endParaRPr lang="en-US" sz="2800" b="1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76179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7696200" y="6521450"/>
            <a:ext cx="901700" cy="3111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eaLnBrk="0" hangingPunct="0"/>
            <a:fld id="{24697CDE-E54B-C84B-BB24-C87DA35F46CF}" type="slidenum">
              <a:rPr lang="en-US" sz="2800" b="1">
                <a:solidFill>
                  <a:srgbClr val="000000"/>
                </a:solidFill>
                <a:latin typeface="Arial" charset="0"/>
                <a:ea typeface="ＭＳ Ｐゴシック" charset="-128"/>
              </a:rPr>
              <a:pPr eaLnBrk="0" hangingPunct="0"/>
              <a:t>‹#›</a:t>
            </a:fld>
            <a:endParaRPr lang="en-US" sz="2800" b="1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3988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696200" y="6521450"/>
            <a:ext cx="901700" cy="3111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eaLnBrk="0" hangingPunct="0"/>
            <a:fld id="{9E0639B3-CED8-B549-A993-7D18591BE17E}" type="slidenum">
              <a:rPr lang="en-US" sz="2800" b="1">
                <a:solidFill>
                  <a:srgbClr val="000000"/>
                </a:solidFill>
                <a:latin typeface="Arial" charset="0"/>
                <a:ea typeface="ＭＳ Ｐゴシック" charset="-128"/>
              </a:rPr>
              <a:pPr eaLnBrk="0" hangingPunct="0"/>
              <a:t>‹#›</a:t>
            </a:fld>
            <a:endParaRPr lang="en-US" sz="2800" b="1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91753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696200" y="6521450"/>
            <a:ext cx="901700" cy="3111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eaLnBrk="0" hangingPunct="0"/>
            <a:fld id="{864AD7BB-270D-564C-85D3-9DB32CF7E177}" type="slidenum">
              <a:rPr lang="en-US" sz="2800" b="1">
                <a:solidFill>
                  <a:srgbClr val="000000"/>
                </a:solidFill>
                <a:latin typeface="Arial" charset="0"/>
                <a:ea typeface="ＭＳ Ｐゴシック" charset="-128"/>
              </a:rPr>
              <a:pPr eaLnBrk="0" hangingPunct="0"/>
              <a:t>‹#›</a:t>
            </a:fld>
            <a:endParaRPr lang="en-US" sz="2800" b="1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63037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696200" y="6521450"/>
            <a:ext cx="901700" cy="3111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eaLnBrk="0" hangingPunct="0"/>
            <a:fld id="{0D2B1811-F8CE-A643-9D52-B5E9E0B80691}" type="slidenum">
              <a:rPr lang="en-US" sz="2800" b="1">
                <a:solidFill>
                  <a:srgbClr val="000000"/>
                </a:solidFill>
                <a:latin typeface="Arial" charset="0"/>
                <a:ea typeface="ＭＳ Ｐゴシック" charset="-128"/>
              </a:rPr>
              <a:pPr eaLnBrk="0" hangingPunct="0"/>
              <a:t>‹#›</a:t>
            </a:fld>
            <a:endParaRPr lang="en-US" sz="2800" b="1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244889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263" y="114300"/>
            <a:ext cx="2038350" cy="6210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0213" y="114300"/>
            <a:ext cx="5962650" cy="6210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696200" y="6521450"/>
            <a:ext cx="901700" cy="3111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eaLnBrk="0" hangingPunct="0"/>
            <a:fld id="{3124FE51-641F-744D-85CB-4E19271B0D05}" type="slidenum">
              <a:rPr lang="en-US" sz="2800" b="1">
                <a:solidFill>
                  <a:srgbClr val="000000"/>
                </a:solidFill>
                <a:latin typeface="Arial" charset="0"/>
                <a:ea typeface="ＭＳ Ｐゴシック" charset="-128"/>
              </a:rPr>
              <a:pPr eaLnBrk="0" hangingPunct="0"/>
              <a:t>‹#›</a:t>
            </a:fld>
            <a:endParaRPr lang="en-US" sz="2800" b="1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82034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4300"/>
            <a:ext cx="8001000" cy="501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30213" y="933450"/>
            <a:ext cx="4000500" cy="5391150"/>
          </a:xfrm>
        </p:spPr>
        <p:txBody>
          <a:bodyPr/>
          <a:lstStyle/>
          <a:p>
            <a:r>
              <a:rPr lang="en-US" smtClean="0"/>
              <a:t>Click icon to add clip art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3113" y="933450"/>
            <a:ext cx="4000500" cy="5391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696200" y="6521450"/>
            <a:ext cx="901700" cy="3111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eaLnBrk="0" hangingPunct="0"/>
            <a:fld id="{B5C2C0C4-BD4F-534B-AB63-5F2E2CE20139}" type="slidenum">
              <a:rPr lang="en-US" sz="2800" b="1">
                <a:solidFill>
                  <a:srgbClr val="000000"/>
                </a:solidFill>
                <a:latin typeface="Arial" charset="0"/>
                <a:ea typeface="ＭＳ Ｐゴシック" charset="-128"/>
              </a:rPr>
              <a:pPr eaLnBrk="0" hangingPunct="0"/>
              <a:t>‹#›</a:t>
            </a:fld>
            <a:endParaRPr lang="en-US" sz="2800" b="1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367210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18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544929-5B86-544B-8503-7B0B45ABED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173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544929-5B86-544B-8503-7B0B45ABED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272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544929-5B86-544B-8503-7B0B45ABED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138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4.emf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4.emf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2206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60991-2052-7342-BF76-3571274DAA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8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114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tx2"/>
            </a:gs>
            <a:gs pos="100000">
              <a:srgbClr val="5D6B85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/>
        </p:nvPicPr>
        <p:blipFill>
          <a:blip r:embed="rId13" cstate="print">
            <a:lum bright="-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CC77E138-2284-4762-B3D1-78633924462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43635" y="6325138"/>
            <a:ext cx="48304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en-US" sz="1400" b="1" spc="150" dirty="0" smtClean="0">
                <a:solidFill>
                  <a:srgbClr val="FFCC66"/>
                </a:solidFill>
                <a:latin typeface="Cochin"/>
                <a:cs typeface="Cochin"/>
              </a:rPr>
              <a:t>DEPARTMENT </a:t>
            </a:r>
            <a:r>
              <a:rPr lang="en-US" sz="1400" b="1" i="1" spc="150" dirty="0" smtClean="0">
                <a:solidFill>
                  <a:srgbClr val="FFCC66"/>
                </a:solidFill>
                <a:latin typeface="Cochin"/>
                <a:cs typeface="Cochin"/>
              </a:rPr>
              <a:t>of</a:t>
            </a:r>
            <a:r>
              <a:rPr lang="en-US" sz="1400" b="1" spc="150" dirty="0" smtClean="0">
                <a:solidFill>
                  <a:srgbClr val="FFCC66"/>
                </a:solidFill>
                <a:latin typeface="Cochin"/>
                <a:cs typeface="Cochin"/>
              </a:rPr>
              <a:t> GEOGRAPHICAL SCIENCES</a:t>
            </a:r>
          </a:p>
        </p:txBody>
      </p:sp>
      <p:pic>
        <p:nvPicPr>
          <p:cNvPr id="10" name="Picture 7" descr="meatball best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259763" y="82550"/>
            <a:ext cx="81915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primary.pdf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8758" y="6325138"/>
            <a:ext cx="1691005" cy="307777"/>
          </a:xfrm>
          <a:prstGeom prst="rect">
            <a:avLst/>
          </a:prstGeom>
        </p:spPr>
      </p:pic>
      <p:pic>
        <p:nvPicPr>
          <p:cNvPr id="13" name="Picture 7" descr="meatball best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259763" y="82550"/>
            <a:ext cx="81915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CC66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CC66"/>
          </a:solidFill>
          <a:latin typeface="Gill Sans MT" pitchFamily="34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CC66"/>
          </a:solidFill>
          <a:latin typeface="Gill Sans MT" pitchFamily="34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CC66"/>
          </a:solidFill>
          <a:latin typeface="Gill Sans MT" pitchFamily="34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CC66"/>
          </a:solidFill>
          <a:latin typeface="Gill Sans MT" pitchFamily="34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CC66"/>
          </a:solidFill>
          <a:latin typeface="Gill Sans MT" pitchFamily="34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CC66"/>
          </a:solidFill>
          <a:latin typeface="Gill Sans MT" pitchFamily="34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CC66"/>
          </a:solidFill>
          <a:latin typeface="Gill Sans MT" pitchFamily="34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CC66"/>
          </a:solidFill>
          <a:latin typeface="Gill Sans MT" pitchFamily="34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tx2"/>
            </a:gs>
            <a:gs pos="100000">
              <a:srgbClr val="5D6B85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/>
          <p:cNvPicPr>
            <a:picLocks noChangeAspect="1" noChangeArrowheads="1"/>
          </p:cNvPicPr>
          <p:nvPr/>
        </p:nvPicPr>
        <p:blipFill>
          <a:blip r:embed="rId13" cstate="print">
            <a:lum bright="-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80062857-A636-4316-8F1C-F127FDA9E1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rgbClr val="FAC828">
                <a:alpha val="65000"/>
              </a:srgbClr>
            </a:gs>
            <a:gs pos="91000">
              <a:srgbClr val="FFFFFF">
                <a:alpha val="65000"/>
              </a:srgb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6400800"/>
          </a:xfrm>
          <a:prstGeom prst="rect">
            <a:avLst/>
          </a:prstGeom>
          <a:gradFill flip="none" rotWithShape="1">
            <a:gsLst>
              <a:gs pos="27000">
                <a:schemeClr val="tx1"/>
              </a:gs>
              <a:gs pos="92000">
                <a:schemeClr val="accent4">
                  <a:lumMod val="90000"/>
                </a:schemeClr>
              </a:gs>
            </a:gsLst>
            <a:lin ang="5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800" b="1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84150"/>
            <a:ext cx="80010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143000"/>
            <a:ext cx="7391400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900" tIns="44450" rIns="88900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3624263" y="152400"/>
            <a:ext cx="20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2800" b="1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43927" y="6476190"/>
            <a:ext cx="48304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 eaLnBrk="0" hangingPunct="0"/>
            <a:r>
              <a:rPr lang="en-US" sz="1400" b="1" spc="150" dirty="0" smtClean="0">
                <a:solidFill>
                  <a:srgbClr val="000000"/>
                </a:solidFill>
                <a:latin typeface="Cochin"/>
                <a:ea typeface="ＭＳ Ｐゴシック" charset="-128"/>
                <a:cs typeface="Cochin"/>
              </a:rPr>
              <a:t>DEPARTMENT </a:t>
            </a:r>
            <a:r>
              <a:rPr lang="en-US" sz="1400" b="1" i="1" spc="150" dirty="0" smtClean="0">
                <a:solidFill>
                  <a:srgbClr val="000000"/>
                </a:solidFill>
                <a:latin typeface="Cochin"/>
                <a:ea typeface="ＭＳ Ｐゴシック" charset="-128"/>
                <a:cs typeface="Cochin"/>
              </a:rPr>
              <a:t>of</a:t>
            </a:r>
            <a:r>
              <a:rPr lang="en-US" sz="1400" b="1" spc="150" dirty="0" smtClean="0">
                <a:solidFill>
                  <a:srgbClr val="000000"/>
                </a:solidFill>
                <a:latin typeface="Cochin"/>
                <a:ea typeface="ＭＳ Ｐゴシック" charset="-128"/>
                <a:cs typeface="Cochin"/>
              </a:rPr>
              <a:t> GEOGRAPHICAL SCIENCES</a:t>
            </a:r>
          </a:p>
        </p:txBody>
      </p:sp>
      <p:pic>
        <p:nvPicPr>
          <p:cNvPr id="9" name="Picture 8" descr="primary.pdf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641" y="6476190"/>
            <a:ext cx="1691005" cy="307777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 bwMode="auto">
          <a:xfrm>
            <a:off x="0" y="6400800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914400" y="914400"/>
            <a:ext cx="74676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C3233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Picture 7" descr="meatball best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8259763" y="82550"/>
            <a:ext cx="81915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560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</p:sldLayoutIdLst>
  <p:hf hdr="0" ftr="0" dt="0"/>
  <p:txStyles>
    <p:titleStyle>
      <a:lvl1pPr algn="ctr" defTabSz="885825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AC828"/>
          </a:solidFill>
          <a:latin typeface="+mj-lt"/>
          <a:ea typeface="+mj-ea"/>
          <a:cs typeface="+mj-cs"/>
        </a:defRPr>
      </a:lvl1pPr>
      <a:lvl2pPr algn="ctr" defTabSz="885825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 Narrow" charset="0"/>
        </a:defRPr>
      </a:lvl2pPr>
      <a:lvl3pPr algn="ctr" defTabSz="885825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 Narrow" charset="0"/>
        </a:defRPr>
      </a:lvl3pPr>
      <a:lvl4pPr algn="ctr" defTabSz="885825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 Narrow" charset="0"/>
        </a:defRPr>
      </a:lvl4pPr>
      <a:lvl5pPr algn="ctr" defTabSz="885825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 Narrow" charset="0"/>
        </a:defRPr>
      </a:lvl5pPr>
      <a:lvl6pPr marL="457200" algn="ctr" defTabSz="885825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 Narrow" charset="0"/>
        </a:defRPr>
      </a:lvl6pPr>
      <a:lvl7pPr marL="914400" algn="ctr" defTabSz="885825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 Narrow" charset="0"/>
        </a:defRPr>
      </a:lvl7pPr>
      <a:lvl8pPr marL="1371600" algn="ctr" defTabSz="885825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 Narrow" charset="0"/>
        </a:defRPr>
      </a:lvl8pPr>
      <a:lvl9pPr marL="1828800" algn="ctr" defTabSz="885825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 Narrow" charset="0"/>
        </a:defRPr>
      </a:lvl9pPr>
    </p:titleStyle>
    <p:bodyStyle>
      <a:lvl1pPr marL="331788" indent="-331788" algn="l" defTabSz="885825" rtl="0" eaLnBrk="1" fontAlgn="base" hangingPunct="1">
        <a:spcBef>
          <a:spcPct val="50000"/>
        </a:spcBef>
        <a:spcAft>
          <a:spcPct val="0"/>
        </a:spcAft>
        <a:buClr>
          <a:srgbClr val="C32330"/>
        </a:buClr>
        <a:buSzPct val="70000"/>
        <a:buFont typeface="Monotype Sorts" charset="2"/>
        <a:buChar char="n"/>
        <a:defRPr sz="2400" b="1">
          <a:ln>
            <a:solidFill>
              <a:schemeClr val="tx1">
                <a:alpha val="13000"/>
              </a:schemeClr>
            </a:solidFill>
          </a:ln>
          <a:solidFill>
            <a:srgbClr val="FAC828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719138" indent="-273050" algn="l" defTabSz="885825" rtl="0" eaLnBrk="1" fontAlgn="base" hangingPunct="1">
        <a:spcBef>
          <a:spcPct val="15000"/>
        </a:spcBef>
        <a:spcAft>
          <a:spcPct val="0"/>
        </a:spcAft>
        <a:buClr>
          <a:srgbClr val="C32330"/>
        </a:buClr>
        <a:buSzPct val="75000"/>
        <a:buFont typeface="Monotype Sorts" charset="2"/>
        <a:buChar char="F"/>
        <a:defRPr sz="2000" b="1">
          <a:ln>
            <a:solidFill>
              <a:schemeClr val="tx1">
                <a:alpha val="13000"/>
              </a:schemeClr>
            </a:solidFill>
          </a:ln>
          <a:solidFill>
            <a:srgbClr val="FAC828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latin typeface="+mn-lt"/>
          <a:ea typeface="ＭＳ Ｐゴシック" charset="-128"/>
        </a:defRPr>
      </a:lvl2pPr>
      <a:lvl3pPr marL="1054100" indent="-220663" algn="l" defTabSz="885825" rtl="0" eaLnBrk="1" fontAlgn="base" hangingPunct="1">
        <a:spcBef>
          <a:spcPct val="10000"/>
        </a:spcBef>
        <a:spcAft>
          <a:spcPct val="0"/>
        </a:spcAft>
        <a:buClr>
          <a:srgbClr val="C32330"/>
        </a:buClr>
        <a:buSzPct val="50000"/>
        <a:buFont typeface="Monotype Sorts" charset="2"/>
        <a:buChar char="l"/>
        <a:defRPr sz="1800" b="1">
          <a:ln>
            <a:solidFill>
              <a:schemeClr val="tx1">
                <a:alpha val="13000"/>
              </a:schemeClr>
            </a:solidFill>
          </a:ln>
          <a:solidFill>
            <a:srgbClr val="FAC828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latin typeface="+mn-lt"/>
          <a:ea typeface="ＭＳ Ｐゴシック" charset="-128"/>
        </a:defRPr>
      </a:lvl3pPr>
      <a:lvl4pPr marL="1390650" indent="-222250" algn="l" defTabSz="885825" rtl="0" eaLnBrk="1" fontAlgn="base" hangingPunct="1">
        <a:spcBef>
          <a:spcPct val="10000"/>
        </a:spcBef>
        <a:spcAft>
          <a:spcPct val="0"/>
        </a:spcAft>
        <a:buClr>
          <a:schemeClr val="tx2"/>
        </a:buClr>
        <a:buSzPct val="100000"/>
        <a:buChar char="»"/>
        <a:defRPr sz="1600" b="1">
          <a:ln>
            <a:solidFill>
              <a:schemeClr val="tx1">
                <a:alpha val="13000"/>
              </a:schemeClr>
            </a:solidFill>
          </a:ln>
          <a:solidFill>
            <a:srgbClr val="FAC828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latin typeface="+mn-lt"/>
          <a:ea typeface="ＭＳ Ｐゴシック" charset="-128"/>
        </a:defRPr>
      </a:lvl4pPr>
      <a:lvl5pPr marL="1727200" indent="-222250" algn="l" defTabSz="885825" rtl="0" eaLnBrk="1" fontAlgn="base" hangingPunct="1">
        <a:spcBef>
          <a:spcPct val="10000"/>
        </a:spcBef>
        <a:spcAft>
          <a:spcPct val="0"/>
        </a:spcAft>
        <a:buClr>
          <a:schemeClr val="tx2"/>
        </a:buClr>
        <a:buSzPct val="100000"/>
        <a:buFont typeface="Monotype Sorts" charset="2"/>
        <a:buChar char="V"/>
        <a:defRPr sz="1400" b="1">
          <a:ln>
            <a:solidFill>
              <a:schemeClr val="tx1">
                <a:alpha val="13000"/>
              </a:schemeClr>
            </a:solidFill>
          </a:ln>
          <a:solidFill>
            <a:srgbClr val="FAC828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latin typeface="+mn-lt"/>
          <a:ea typeface="ＭＳ Ｐゴシック" charset="-128"/>
        </a:defRPr>
      </a:lvl5pPr>
      <a:lvl6pPr marL="2184400" indent="-222250" algn="l" defTabSz="885825" rtl="0" eaLnBrk="1" fontAlgn="base" hangingPunct="1">
        <a:spcBef>
          <a:spcPct val="10000"/>
        </a:spcBef>
        <a:spcAft>
          <a:spcPct val="0"/>
        </a:spcAft>
        <a:buClr>
          <a:schemeClr val="tx2"/>
        </a:buClr>
        <a:buSzPct val="100000"/>
        <a:buFont typeface="Monotype Sorts" charset="2"/>
        <a:buChar char="V"/>
        <a:defRPr sz="1200" b="1">
          <a:solidFill>
            <a:schemeClr val="tx1"/>
          </a:solidFill>
          <a:latin typeface="+mn-lt"/>
          <a:ea typeface="ＭＳ Ｐゴシック" charset="-128"/>
        </a:defRPr>
      </a:lvl6pPr>
      <a:lvl7pPr marL="2641600" indent="-222250" algn="l" defTabSz="885825" rtl="0" eaLnBrk="1" fontAlgn="base" hangingPunct="1">
        <a:spcBef>
          <a:spcPct val="10000"/>
        </a:spcBef>
        <a:spcAft>
          <a:spcPct val="0"/>
        </a:spcAft>
        <a:buClr>
          <a:schemeClr val="tx2"/>
        </a:buClr>
        <a:buSzPct val="100000"/>
        <a:buFont typeface="Monotype Sorts" charset="2"/>
        <a:buChar char="V"/>
        <a:defRPr sz="1200" b="1">
          <a:solidFill>
            <a:schemeClr val="tx1"/>
          </a:solidFill>
          <a:latin typeface="+mn-lt"/>
          <a:ea typeface="ＭＳ Ｐゴシック" charset="-128"/>
        </a:defRPr>
      </a:lvl7pPr>
      <a:lvl8pPr marL="3098800" indent="-222250" algn="l" defTabSz="885825" rtl="0" eaLnBrk="1" fontAlgn="base" hangingPunct="1">
        <a:spcBef>
          <a:spcPct val="10000"/>
        </a:spcBef>
        <a:spcAft>
          <a:spcPct val="0"/>
        </a:spcAft>
        <a:buClr>
          <a:schemeClr val="tx2"/>
        </a:buClr>
        <a:buSzPct val="100000"/>
        <a:buFont typeface="Monotype Sorts" charset="2"/>
        <a:buChar char="V"/>
        <a:defRPr sz="1200" b="1">
          <a:solidFill>
            <a:schemeClr val="tx1"/>
          </a:solidFill>
          <a:latin typeface="+mn-lt"/>
          <a:ea typeface="ＭＳ Ｐゴシック" charset="-128"/>
        </a:defRPr>
      </a:lvl8pPr>
      <a:lvl9pPr marL="3556000" indent="-222250" algn="l" defTabSz="885825" rtl="0" eaLnBrk="1" fontAlgn="base" hangingPunct="1">
        <a:spcBef>
          <a:spcPct val="10000"/>
        </a:spcBef>
        <a:spcAft>
          <a:spcPct val="0"/>
        </a:spcAft>
        <a:buClr>
          <a:schemeClr val="tx2"/>
        </a:buClr>
        <a:buSzPct val="100000"/>
        <a:buFont typeface="Monotype Sorts" charset="2"/>
        <a:buChar char="V"/>
        <a:defRPr sz="1200" b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tif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6.xml"/><Relationship Id="rId6" Type="http://schemas.openxmlformats.org/officeDocument/2006/relationships/image" Target="../media/image41.png"/><Relationship Id="rId5" Type="http://schemas.openxmlformats.org/officeDocument/2006/relationships/image" Target="../media/image40.tif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arbonmonitoring.edu/" TargetMode="External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533400" y="946447"/>
            <a:ext cx="8411817" cy="14700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spc="-140" dirty="0" smtClean="0">
                <a:solidFill>
                  <a:schemeClr val="bg1"/>
                </a:solidFill>
                <a:effectLst>
                  <a:outerShdw blurRad="50800" dist="88900" dir="2700000" algn="tl" rotWithShape="0">
                    <a:prstClr val="black">
                      <a:alpha val="58000"/>
                    </a:prstClr>
                  </a:outerShdw>
                </a:effectLst>
                <a:latin typeface="Tahoma"/>
                <a:ea typeface="+mj-ea"/>
                <a:cs typeface="Tahoma"/>
              </a:rPr>
              <a:t>High-Resolution Carbon Monitoring and Modeling  in Maryland </a:t>
            </a:r>
            <a:br>
              <a:rPr lang="en-US" sz="3600" b="1" spc="-140" dirty="0" smtClean="0">
                <a:solidFill>
                  <a:schemeClr val="bg1"/>
                </a:solidFill>
                <a:effectLst>
                  <a:outerShdw blurRad="50800" dist="88900" dir="2700000" algn="tl" rotWithShape="0">
                    <a:prstClr val="black">
                      <a:alpha val="58000"/>
                    </a:prstClr>
                  </a:outerShdw>
                </a:effectLst>
                <a:latin typeface="Tahoma"/>
                <a:ea typeface="+mj-ea"/>
                <a:cs typeface="Tahoma"/>
              </a:rPr>
            </a:br>
            <a:r>
              <a:rPr lang="en-US" sz="3600" b="1" spc="-140" dirty="0">
                <a:solidFill>
                  <a:schemeClr val="bg1"/>
                </a:solidFill>
                <a:effectLst>
                  <a:outerShdw blurRad="50800" dist="88900" dir="2700000" algn="tl" rotWithShape="0">
                    <a:prstClr val="black">
                      <a:alpha val="58000"/>
                    </a:prstClr>
                  </a:outerShdw>
                </a:effectLst>
                <a:latin typeface="Tahoma"/>
                <a:ea typeface="+mj-ea"/>
                <a:cs typeface="Tahoma"/>
              </a:rPr>
              <a:t/>
            </a:r>
            <a:br>
              <a:rPr lang="en-US" sz="3600" b="1" spc="-140" dirty="0">
                <a:solidFill>
                  <a:schemeClr val="bg1"/>
                </a:solidFill>
                <a:effectLst>
                  <a:outerShdw blurRad="50800" dist="88900" dir="2700000" algn="tl" rotWithShape="0">
                    <a:prstClr val="black">
                      <a:alpha val="58000"/>
                    </a:prstClr>
                  </a:outerShdw>
                </a:effectLst>
                <a:latin typeface="Tahoma"/>
                <a:ea typeface="+mj-ea"/>
                <a:cs typeface="Tahoma"/>
              </a:rPr>
            </a:br>
            <a:r>
              <a:rPr lang="en-US" sz="3200" b="1" spc="-140" dirty="0" smtClean="0">
                <a:solidFill>
                  <a:schemeClr val="bg1"/>
                </a:solidFill>
                <a:effectLst>
                  <a:outerShdw blurRad="50800" dist="88900" dir="2700000" algn="tl" rotWithShape="0">
                    <a:prstClr val="black">
                      <a:alpha val="58000"/>
                    </a:prstClr>
                  </a:outerShdw>
                </a:effectLst>
                <a:latin typeface="Tahoma"/>
                <a:ea typeface="+mj-ea"/>
                <a:cs typeface="Tahoma"/>
              </a:rPr>
              <a:t>NASA CMS Phase II A  2012 - 2014</a:t>
            </a:r>
            <a:endParaRPr lang="en-US" sz="3200" b="1" spc="-140" dirty="0">
              <a:solidFill>
                <a:schemeClr val="bg1"/>
              </a:solidFill>
              <a:effectLst>
                <a:outerShdw blurRad="50800" dist="88900" dir="2700000" algn="tl" rotWithShape="0">
                  <a:prstClr val="black">
                    <a:alpha val="58000"/>
                  </a:prstClr>
                </a:outerShdw>
              </a:effectLst>
              <a:latin typeface="Tahoma"/>
              <a:ea typeface="+mj-ea"/>
              <a:cs typeface="Tahom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6019800"/>
            <a:ext cx="548957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dist">
              <a:defRPr/>
            </a:pPr>
            <a:r>
              <a:rPr lang="en-US" sz="1600" spc="150" dirty="0">
                <a:solidFill>
                  <a:prstClr val="black"/>
                </a:solidFill>
                <a:latin typeface="Cochin"/>
                <a:cs typeface="Cochin"/>
              </a:rPr>
              <a:t>DEPARTMENT </a:t>
            </a:r>
            <a:r>
              <a:rPr lang="en-US" sz="1600" i="1" spc="150" dirty="0">
                <a:solidFill>
                  <a:prstClr val="black"/>
                </a:solidFill>
                <a:latin typeface="Cochin"/>
                <a:cs typeface="Cochin"/>
              </a:rPr>
              <a:t>of</a:t>
            </a:r>
            <a:r>
              <a:rPr lang="en-US" sz="1600" spc="150" dirty="0">
                <a:solidFill>
                  <a:prstClr val="black"/>
                </a:solidFill>
                <a:latin typeface="Cochin"/>
                <a:cs typeface="Cochin"/>
              </a:rPr>
              <a:t> GEOGRAPHICAL SCIENCES</a:t>
            </a:r>
          </a:p>
        </p:txBody>
      </p:sp>
      <p:pic>
        <p:nvPicPr>
          <p:cNvPr id="58373" name="Picture 7" descr="primar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788" y="5943600"/>
            <a:ext cx="2527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789474"/>
              </p:ext>
            </p:extLst>
          </p:nvPr>
        </p:nvGraphicFramePr>
        <p:xfrm>
          <a:off x="1306947" y="3515195"/>
          <a:ext cx="7569242" cy="2103120"/>
        </p:xfrm>
        <a:graphic>
          <a:graphicData uri="http://schemas.openxmlformats.org/drawingml/2006/table">
            <a:tbl>
              <a:tblPr/>
              <a:tblGrid>
                <a:gridCol w="4894883"/>
                <a:gridCol w="2674359"/>
              </a:tblGrid>
              <a:tr h="600045">
                <a:tc>
                  <a:txBody>
                    <a:bodyPr/>
                    <a:lstStyle>
                      <a:lvl1pPr defTabSz="457200" eaLnBrk="0" hangingPunct="0">
                        <a:spcBef>
                          <a:spcPct val="50000"/>
                        </a:spcBef>
                        <a:buClr>
                          <a:srgbClr val="C32330"/>
                        </a:buClr>
                        <a:buSzPct val="70000"/>
                        <a:buFont typeface="Monotype Sorts" pitchFamily="123" charset="2"/>
                        <a:defRPr sz="20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15000"/>
                        </a:spcBef>
                        <a:buClr>
                          <a:srgbClr val="C32330"/>
                        </a:buClr>
                        <a:buSzPct val="75000"/>
                        <a:buFont typeface="Monotype Sorts" pitchFamily="123" charset="2"/>
                        <a:defRPr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10000"/>
                        </a:spcBef>
                        <a:buClr>
                          <a:srgbClr val="C32330"/>
                        </a:buClr>
                        <a:buSzPct val="50000"/>
                        <a:buFont typeface="Monotype Sorts" pitchFamily="123" charset="2"/>
                        <a:defRPr sz="16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10000"/>
                        </a:spcBef>
                        <a:buClr>
                          <a:schemeClr val="tx2"/>
                        </a:buClr>
                        <a:buSzPct val="100000"/>
                        <a:defRPr sz="14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10000"/>
                        </a:spcBef>
                        <a:buClr>
                          <a:schemeClr val="tx2"/>
                        </a:buClr>
                        <a:buSzPct val="100000"/>
                        <a:buFont typeface="Monotype Sorts" pitchFamily="123" charset="2"/>
                        <a:defRPr sz="12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Monotype Sorts" pitchFamily="123" charset="2"/>
                        <a:defRPr sz="12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Monotype Sorts" pitchFamily="123" charset="2"/>
                        <a:defRPr sz="12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Monotype Sorts" pitchFamily="123" charset="2"/>
                        <a:defRPr sz="12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Monotype Sorts" pitchFamily="123" charset="2"/>
                        <a:defRPr sz="12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PGothic" pitchFamily="34" charset="-128"/>
                        </a:rPr>
                        <a:t>R. Dubayah, G. Hurtt,</a:t>
                      </a:r>
                    </a:p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PGothic" pitchFamily="34" charset="-128"/>
                        </a:rPr>
                        <a:t>A. Swatantran, M. Zhao, L. Duncanson,W. Huang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63921"/>
                      </a:srgbClr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50000"/>
                        </a:spcBef>
                        <a:buClr>
                          <a:srgbClr val="C32330"/>
                        </a:buClr>
                        <a:buSzPct val="70000"/>
                        <a:buFont typeface="Monotype Sorts" pitchFamily="123" charset="2"/>
                        <a:defRPr sz="20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15000"/>
                        </a:spcBef>
                        <a:buClr>
                          <a:srgbClr val="C32330"/>
                        </a:buClr>
                        <a:buSzPct val="75000"/>
                        <a:buFont typeface="Monotype Sorts" pitchFamily="123" charset="2"/>
                        <a:defRPr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10000"/>
                        </a:spcBef>
                        <a:buClr>
                          <a:srgbClr val="C32330"/>
                        </a:buClr>
                        <a:buSzPct val="50000"/>
                        <a:buFont typeface="Monotype Sorts" pitchFamily="123" charset="2"/>
                        <a:defRPr sz="16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10000"/>
                        </a:spcBef>
                        <a:buClr>
                          <a:schemeClr val="tx2"/>
                        </a:buClr>
                        <a:buSzPct val="100000"/>
                        <a:defRPr sz="14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10000"/>
                        </a:spcBef>
                        <a:buClr>
                          <a:schemeClr val="tx2"/>
                        </a:buClr>
                        <a:buSzPct val="100000"/>
                        <a:buFont typeface="Monotype Sorts" pitchFamily="123" charset="2"/>
                        <a:defRPr sz="12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Monotype Sorts" pitchFamily="123" charset="2"/>
                        <a:defRPr sz="12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Monotype Sorts" pitchFamily="123" charset="2"/>
                        <a:defRPr sz="12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Monotype Sorts" pitchFamily="123" charset="2"/>
                        <a:defRPr sz="12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Monotype Sorts" pitchFamily="123" charset="2"/>
                        <a:defRPr sz="12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PGothic" pitchFamily="34" charset="-128"/>
                        </a:rPr>
                        <a:t>University of Maryland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63921"/>
                      </a:srgbClr>
                    </a:solidFill>
                  </a:tcPr>
                </a:tc>
              </a:tr>
              <a:tr h="342883">
                <a:tc>
                  <a:txBody>
                    <a:bodyPr/>
                    <a:lstStyle>
                      <a:lvl1pPr defTabSz="457200" eaLnBrk="0" hangingPunct="0">
                        <a:spcBef>
                          <a:spcPct val="50000"/>
                        </a:spcBef>
                        <a:buClr>
                          <a:srgbClr val="C32330"/>
                        </a:buClr>
                        <a:buSzPct val="70000"/>
                        <a:buFont typeface="Monotype Sorts" pitchFamily="123" charset="2"/>
                        <a:defRPr sz="20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15000"/>
                        </a:spcBef>
                        <a:buClr>
                          <a:srgbClr val="C32330"/>
                        </a:buClr>
                        <a:buSzPct val="75000"/>
                        <a:buFont typeface="Monotype Sorts" pitchFamily="123" charset="2"/>
                        <a:defRPr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10000"/>
                        </a:spcBef>
                        <a:buClr>
                          <a:srgbClr val="C32330"/>
                        </a:buClr>
                        <a:buSzPct val="50000"/>
                        <a:buFont typeface="Monotype Sorts" pitchFamily="123" charset="2"/>
                        <a:defRPr sz="16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10000"/>
                        </a:spcBef>
                        <a:buClr>
                          <a:schemeClr val="tx2"/>
                        </a:buClr>
                        <a:buSzPct val="100000"/>
                        <a:defRPr sz="14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10000"/>
                        </a:spcBef>
                        <a:buClr>
                          <a:schemeClr val="tx2"/>
                        </a:buClr>
                        <a:buSzPct val="100000"/>
                        <a:buFont typeface="Monotype Sorts" pitchFamily="123" charset="2"/>
                        <a:defRPr sz="12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Monotype Sorts" pitchFamily="123" charset="2"/>
                        <a:defRPr sz="12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Monotype Sorts" pitchFamily="123" charset="2"/>
                        <a:defRPr sz="12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Monotype Sorts" pitchFamily="123" charset="2"/>
                        <a:defRPr sz="12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Monotype Sorts" pitchFamily="123" charset="2"/>
                        <a:defRPr sz="12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PGothic" pitchFamily="34" charset="-128"/>
                        </a:rPr>
                        <a:t>Richard Birdsey, Kris Johnson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63921"/>
                      </a:srgbClr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50000"/>
                        </a:spcBef>
                        <a:buClr>
                          <a:srgbClr val="C32330"/>
                        </a:buClr>
                        <a:buSzPct val="70000"/>
                        <a:buFont typeface="Monotype Sorts" pitchFamily="123" charset="2"/>
                        <a:defRPr sz="20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15000"/>
                        </a:spcBef>
                        <a:buClr>
                          <a:srgbClr val="C32330"/>
                        </a:buClr>
                        <a:buSzPct val="75000"/>
                        <a:buFont typeface="Monotype Sorts" pitchFamily="123" charset="2"/>
                        <a:defRPr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10000"/>
                        </a:spcBef>
                        <a:buClr>
                          <a:srgbClr val="C32330"/>
                        </a:buClr>
                        <a:buSzPct val="50000"/>
                        <a:buFont typeface="Monotype Sorts" pitchFamily="123" charset="2"/>
                        <a:defRPr sz="16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10000"/>
                        </a:spcBef>
                        <a:buClr>
                          <a:schemeClr val="tx2"/>
                        </a:buClr>
                        <a:buSzPct val="100000"/>
                        <a:defRPr sz="14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10000"/>
                        </a:spcBef>
                        <a:buClr>
                          <a:schemeClr val="tx2"/>
                        </a:buClr>
                        <a:buSzPct val="100000"/>
                        <a:buFont typeface="Monotype Sorts" pitchFamily="123" charset="2"/>
                        <a:defRPr sz="12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Monotype Sorts" pitchFamily="123" charset="2"/>
                        <a:defRPr sz="12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Monotype Sorts" pitchFamily="123" charset="2"/>
                        <a:defRPr sz="12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Monotype Sorts" pitchFamily="123" charset="2"/>
                        <a:defRPr sz="12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Monotype Sorts" pitchFamily="123" charset="2"/>
                        <a:defRPr sz="12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PGothic" pitchFamily="34" charset="-128"/>
                        </a:rPr>
                        <a:t>U.S. Forest Service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63921"/>
                      </a:srgbClr>
                    </a:solidFill>
                  </a:tcPr>
                </a:tc>
              </a:tr>
              <a:tr h="342883">
                <a:tc>
                  <a:txBody>
                    <a:bodyPr/>
                    <a:lstStyle>
                      <a:lvl1pPr defTabSz="457200" eaLnBrk="0" hangingPunct="0">
                        <a:spcBef>
                          <a:spcPct val="50000"/>
                        </a:spcBef>
                        <a:buClr>
                          <a:srgbClr val="C32330"/>
                        </a:buClr>
                        <a:buSzPct val="70000"/>
                        <a:buFont typeface="Monotype Sorts" pitchFamily="123" charset="2"/>
                        <a:defRPr sz="20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15000"/>
                        </a:spcBef>
                        <a:buClr>
                          <a:srgbClr val="C32330"/>
                        </a:buClr>
                        <a:buSzPct val="75000"/>
                        <a:buFont typeface="Monotype Sorts" pitchFamily="123" charset="2"/>
                        <a:defRPr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10000"/>
                        </a:spcBef>
                        <a:buClr>
                          <a:srgbClr val="C32330"/>
                        </a:buClr>
                        <a:buSzPct val="50000"/>
                        <a:buFont typeface="Monotype Sorts" pitchFamily="123" charset="2"/>
                        <a:defRPr sz="16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10000"/>
                        </a:spcBef>
                        <a:buClr>
                          <a:schemeClr val="tx2"/>
                        </a:buClr>
                        <a:buSzPct val="100000"/>
                        <a:defRPr sz="14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10000"/>
                        </a:spcBef>
                        <a:buClr>
                          <a:schemeClr val="tx2"/>
                        </a:buClr>
                        <a:buSzPct val="100000"/>
                        <a:buFont typeface="Monotype Sorts" pitchFamily="123" charset="2"/>
                        <a:defRPr sz="12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Monotype Sorts" pitchFamily="123" charset="2"/>
                        <a:defRPr sz="12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Monotype Sorts" pitchFamily="123" charset="2"/>
                        <a:defRPr sz="12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Monotype Sorts" pitchFamily="123" charset="2"/>
                        <a:defRPr sz="12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Monotype Sorts" pitchFamily="123" charset="2"/>
                        <a:defRPr sz="12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PGothic" pitchFamily="34" charset="-128"/>
                        </a:rPr>
                        <a:t>Andrew Finley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63921"/>
                      </a:srgbClr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50000"/>
                        </a:spcBef>
                        <a:buClr>
                          <a:srgbClr val="C32330"/>
                        </a:buClr>
                        <a:buSzPct val="70000"/>
                        <a:buFont typeface="Monotype Sorts" pitchFamily="123" charset="2"/>
                        <a:defRPr sz="20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15000"/>
                        </a:spcBef>
                        <a:buClr>
                          <a:srgbClr val="C32330"/>
                        </a:buClr>
                        <a:buSzPct val="75000"/>
                        <a:buFont typeface="Monotype Sorts" pitchFamily="123" charset="2"/>
                        <a:defRPr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10000"/>
                        </a:spcBef>
                        <a:buClr>
                          <a:srgbClr val="C32330"/>
                        </a:buClr>
                        <a:buSzPct val="50000"/>
                        <a:buFont typeface="Monotype Sorts" pitchFamily="123" charset="2"/>
                        <a:defRPr sz="16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10000"/>
                        </a:spcBef>
                        <a:buClr>
                          <a:schemeClr val="tx2"/>
                        </a:buClr>
                        <a:buSzPct val="100000"/>
                        <a:defRPr sz="14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10000"/>
                        </a:spcBef>
                        <a:buClr>
                          <a:schemeClr val="tx2"/>
                        </a:buClr>
                        <a:buSzPct val="100000"/>
                        <a:buFont typeface="Monotype Sorts" pitchFamily="123" charset="2"/>
                        <a:defRPr sz="12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Monotype Sorts" pitchFamily="123" charset="2"/>
                        <a:defRPr sz="12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Monotype Sorts" pitchFamily="123" charset="2"/>
                        <a:defRPr sz="12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Monotype Sorts" pitchFamily="123" charset="2"/>
                        <a:defRPr sz="12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Monotype Sorts" pitchFamily="123" charset="2"/>
                        <a:defRPr sz="12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PGothic" pitchFamily="34" charset="-128"/>
                        </a:rPr>
                        <a:t>University of Michigan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63921"/>
                      </a:srgbClr>
                    </a:solidFill>
                  </a:tcPr>
                </a:tc>
              </a:tr>
              <a:tr h="342883">
                <a:tc>
                  <a:txBody>
                    <a:bodyPr/>
                    <a:lstStyle>
                      <a:lvl1pPr defTabSz="457200" eaLnBrk="0" hangingPunct="0">
                        <a:spcBef>
                          <a:spcPct val="50000"/>
                        </a:spcBef>
                        <a:buClr>
                          <a:srgbClr val="C32330"/>
                        </a:buClr>
                        <a:buSzPct val="70000"/>
                        <a:buFont typeface="Monotype Sorts" pitchFamily="123" charset="2"/>
                        <a:defRPr sz="20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15000"/>
                        </a:spcBef>
                        <a:buClr>
                          <a:srgbClr val="C32330"/>
                        </a:buClr>
                        <a:buSzPct val="75000"/>
                        <a:buFont typeface="Monotype Sorts" pitchFamily="123" charset="2"/>
                        <a:defRPr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10000"/>
                        </a:spcBef>
                        <a:buClr>
                          <a:srgbClr val="C32330"/>
                        </a:buClr>
                        <a:buSzPct val="50000"/>
                        <a:buFont typeface="Monotype Sorts" pitchFamily="123" charset="2"/>
                        <a:defRPr sz="16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10000"/>
                        </a:spcBef>
                        <a:buClr>
                          <a:schemeClr val="tx2"/>
                        </a:buClr>
                        <a:buSzPct val="100000"/>
                        <a:defRPr sz="14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10000"/>
                        </a:spcBef>
                        <a:buClr>
                          <a:schemeClr val="tx2"/>
                        </a:buClr>
                        <a:buSzPct val="100000"/>
                        <a:buFont typeface="Monotype Sorts" pitchFamily="123" charset="2"/>
                        <a:defRPr sz="12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Monotype Sorts" pitchFamily="123" charset="2"/>
                        <a:defRPr sz="12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Monotype Sorts" pitchFamily="123" charset="2"/>
                        <a:defRPr sz="12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Monotype Sorts" pitchFamily="123" charset="2"/>
                        <a:defRPr sz="12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Monotype Sorts" pitchFamily="123" charset="2"/>
                        <a:defRPr sz="12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PGothic" pitchFamily="34" charset="-128"/>
                        </a:rPr>
                        <a:t>Jarlath O</a:t>
                      </a:r>
                      <a:r>
                        <a:rPr kumimoji="0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PGothic" pitchFamily="34" charset="-128"/>
                        </a:rPr>
                        <a:t>’</a:t>
                      </a: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PGothic" pitchFamily="34" charset="-128"/>
                        </a:rPr>
                        <a:t>Neill-Dunne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63921"/>
                      </a:srgbClr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50000"/>
                        </a:spcBef>
                        <a:buClr>
                          <a:srgbClr val="C32330"/>
                        </a:buClr>
                        <a:buSzPct val="70000"/>
                        <a:buFont typeface="Monotype Sorts" pitchFamily="123" charset="2"/>
                        <a:defRPr sz="20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15000"/>
                        </a:spcBef>
                        <a:buClr>
                          <a:srgbClr val="C32330"/>
                        </a:buClr>
                        <a:buSzPct val="75000"/>
                        <a:buFont typeface="Monotype Sorts" pitchFamily="123" charset="2"/>
                        <a:defRPr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10000"/>
                        </a:spcBef>
                        <a:buClr>
                          <a:srgbClr val="C32330"/>
                        </a:buClr>
                        <a:buSzPct val="50000"/>
                        <a:buFont typeface="Monotype Sorts" pitchFamily="123" charset="2"/>
                        <a:defRPr sz="16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10000"/>
                        </a:spcBef>
                        <a:buClr>
                          <a:schemeClr val="tx2"/>
                        </a:buClr>
                        <a:buSzPct val="100000"/>
                        <a:defRPr sz="14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10000"/>
                        </a:spcBef>
                        <a:buClr>
                          <a:schemeClr val="tx2"/>
                        </a:buClr>
                        <a:buSzPct val="100000"/>
                        <a:buFont typeface="Monotype Sorts" pitchFamily="123" charset="2"/>
                        <a:defRPr sz="12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Monotype Sorts" pitchFamily="123" charset="2"/>
                        <a:defRPr sz="12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Monotype Sorts" pitchFamily="123" charset="2"/>
                        <a:defRPr sz="12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Monotype Sorts" pitchFamily="123" charset="2"/>
                        <a:defRPr sz="12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Monotype Sorts" pitchFamily="123" charset="2"/>
                        <a:defRPr sz="12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PGothic" pitchFamily="34" charset="-128"/>
                        </a:rPr>
                        <a:t>University of Vermont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63921"/>
                      </a:srgbClr>
                    </a:solidFill>
                  </a:tcPr>
                </a:tc>
              </a:tr>
              <a:tr h="342883">
                <a:tc>
                  <a:txBody>
                    <a:bodyPr/>
                    <a:lstStyle>
                      <a:lvl1pPr defTabSz="457200" eaLnBrk="0" hangingPunct="0">
                        <a:spcBef>
                          <a:spcPct val="50000"/>
                        </a:spcBef>
                        <a:buClr>
                          <a:srgbClr val="C32330"/>
                        </a:buClr>
                        <a:buSzPct val="70000"/>
                        <a:buFont typeface="Monotype Sorts" pitchFamily="123" charset="2"/>
                        <a:defRPr sz="20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15000"/>
                        </a:spcBef>
                        <a:buClr>
                          <a:srgbClr val="C32330"/>
                        </a:buClr>
                        <a:buSzPct val="75000"/>
                        <a:buFont typeface="Monotype Sorts" pitchFamily="123" charset="2"/>
                        <a:defRPr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10000"/>
                        </a:spcBef>
                        <a:buClr>
                          <a:srgbClr val="C32330"/>
                        </a:buClr>
                        <a:buSzPct val="50000"/>
                        <a:buFont typeface="Monotype Sorts" pitchFamily="123" charset="2"/>
                        <a:defRPr sz="16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10000"/>
                        </a:spcBef>
                        <a:buClr>
                          <a:schemeClr val="tx2"/>
                        </a:buClr>
                        <a:buSzPct val="100000"/>
                        <a:defRPr sz="14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10000"/>
                        </a:spcBef>
                        <a:buClr>
                          <a:schemeClr val="tx2"/>
                        </a:buClr>
                        <a:buSzPct val="100000"/>
                        <a:buFont typeface="Monotype Sorts" pitchFamily="123" charset="2"/>
                        <a:defRPr sz="12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Monotype Sorts" pitchFamily="123" charset="2"/>
                        <a:defRPr sz="12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Monotype Sorts" pitchFamily="123" charset="2"/>
                        <a:defRPr sz="12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Monotype Sorts" pitchFamily="123" charset="2"/>
                        <a:defRPr sz="12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Monotype Sorts" pitchFamily="123" charset="2"/>
                        <a:defRPr sz="12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PGothic" pitchFamily="34" charset="-128"/>
                        </a:rPr>
                        <a:t>Phil DeCola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63921"/>
                      </a:srgbClr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50000"/>
                        </a:spcBef>
                        <a:buClr>
                          <a:srgbClr val="C32330"/>
                        </a:buClr>
                        <a:buSzPct val="70000"/>
                        <a:buFont typeface="Monotype Sorts" pitchFamily="123" charset="2"/>
                        <a:defRPr sz="20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15000"/>
                        </a:spcBef>
                        <a:buClr>
                          <a:srgbClr val="C32330"/>
                        </a:buClr>
                        <a:buSzPct val="75000"/>
                        <a:buFont typeface="Monotype Sorts" pitchFamily="123" charset="2"/>
                        <a:defRPr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10000"/>
                        </a:spcBef>
                        <a:buClr>
                          <a:srgbClr val="C32330"/>
                        </a:buClr>
                        <a:buSzPct val="50000"/>
                        <a:buFont typeface="Monotype Sorts" pitchFamily="123" charset="2"/>
                        <a:defRPr sz="16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10000"/>
                        </a:spcBef>
                        <a:buClr>
                          <a:schemeClr val="tx2"/>
                        </a:buClr>
                        <a:buSzPct val="100000"/>
                        <a:defRPr sz="14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10000"/>
                        </a:spcBef>
                        <a:buClr>
                          <a:schemeClr val="tx2"/>
                        </a:buClr>
                        <a:buSzPct val="100000"/>
                        <a:buFont typeface="Monotype Sorts" pitchFamily="123" charset="2"/>
                        <a:defRPr sz="12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Monotype Sorts" pitchFamily="123" charset="2"/>
                        <a:defRPr sz="12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Monotype Sorts" pitchFamily="123" charset="2"/>
                        <a:defRPr sz="12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Monotype Sorts" pitchFamily="123" charset="2"/>
                        <a:defRPr sz="12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Monotype Sorts" pitchFamily="123" charset="2"/>
                        <a:defRPr sz="1200" b="1">
                          <a:solidFill>
                            <a:srgbClr val="FAC828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PGothic" pitchFamily="34" charset="-128"/>
                        </a:rPr>
                        <a:t>Sigma Space Corporation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63921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137920" y="115824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604807" y="6488668"/>
            <a:ext cx="3665262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219456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4560" algn="l" defTabSz="219456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89120" algn="l" defTabSz="219456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83680" algn="l" defTabSz="219456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78240" algn="l" defTabSz="219456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0" algn="l" defTabSz="219456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167360" algn="l" defTabSz="219456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361920" algn="l" defTabSz="219456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556480" algn="l" defTabSz="219456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NASA CMS Grant: NNX12AN07G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11523982"/>
      </p:ext>
    </p:extLst>
  </p:cSld>
  <p:clrMapOvr>
    <a:masterClrMapping/>
  </p:clrMapOvr>
  <p:transition spd="slow" advTm="3200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Pixel-level  Biomass Uncertainty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Quantile regression trees to predict range </a:t>
            </a:r>
            <a:endParaRPr lang="en-US" dirty="0"/>
          </a:p>
        </p:txBody>
      </p:sp>
      <p:pic>
        <p:nvPicPr>
          <p:cNvPr id="4" name="Picture 3" descr="md_RFbiomass+percentile_horiz_zoom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9960"/>
            <a:ext cx="9144000" cy="3810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2D569F-07BF-4F4D-B85F-36BFC3EDA277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700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44"/>
    </mc:Choice>
    <mc:Fallback>
      <p:transition spd="slow" advTm="20644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549785" y="2381550"/>
            <a:ext cx="8310205" cy="356307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Validation With FIA Data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3" r="22891" b="56188"/>
          <a:stretch/>
        </p:blipFill>
        <p:spPr bwMode="auto">
          <a:xfrm>
            <a:off x="599204" y="2443196"/>
            <a:ext cx="4133082" cy="339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3" r="26305" b="56356"/>
          <a:stretch/>
        </p:blipFill>
        <p:spPr bwMode="auto">
          <a:xfrm>
            <a:off x="4971090" y="2418537"/>
            <a:ext cx="3850413" cy="3463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92113" y="2616843"/>
            <a:ext cx="18261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R</a:t>
            </a:r>
            <a:r>
              <a:rPr lang="en-US" sz="1400" baseline="30000" dirty="0" smtClean="0">
                <a:solidFill>
                  <a:srgbClr val="FF0000"/>
                </a:solidFill>
              </a:rPr>
              <a:t>2</a:t>
            </a:r>
            <a:r>
              <a:rPr lang="en-US" sz="1400" dirty="0" smtClean="0">
                <a:solidFill>
                  <a:srgbClr val="FF0000"/>
                </a:solidFill>
              </a:rPr>
              <a:t> = 0.71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RMSE = 46.3 Mg/ha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15978" y="2588932"/>
            <a:ext cx="1426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R</a:t>
            </a:r>
            <a:r>
              <a:rPr lang="en-US" sz="1400" baseline="30000" dirty="0" smtClean="0">
                <a:solidFill>
                  <a:srgbClr val="FF0000"/>
                </a:solidFill>
              </a:rPr>
              <a:t>2</a:t>
            </a:r>
            <a:r>
              <a:rPr lang="en-US" sz="1400" dirty="0" smtClean="0">
                <a:solidFill>
                  <a:srgbClr val="FF0000"/>
                </a:solidFill>
              </a:rPr>
              <a:t> = 0.78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RMSE = 2.2 Tg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6156" y="1817070"/>
            <a:ext cx="1630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</a:rPr>
              <a:t>Plot Level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0042" y="1790566"/>
            <a:ext cx="2093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</a:rPr>
              <a:t>County Level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2D569F-07BF-4F4D-B85F-36BFC3EDA277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437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73"/>
    </mc:Choice>
    <mc:Fallback>
      <p:transition spd="slow" advTm="34573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4758063" y="1589997"/>
            <a:ext cx="4183918" cy="402399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Validation With FIA Data</a:t>
            </a:r>
            <a:endParaRPr lang="en-US" sz="4000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094525" y="1589997"/>
            <a:ext cx="3136605" cy="599755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 smtClean="0"/>
              <a:t>13% difference after </a:t>
            </a:r>
            <a:r>
              <a:rPr lang="en-US" sz="2800" b="1" dirty="0" smtClean="0"/>
              <a:t>adjusting for </a:t>
            </a:r>
            <a:r>
              <a:rPr lang="en-US" sz="2800" b="1" dirty="0" err="1" smtClean="0"/>
              <a:t>allometry</a:t>
            </a:r>
            <a:r>
              <a:rPr lang="en-US" sz="2800" b="1" dirty="0" smtClean="0"/>
              <a:t> </a:t>
            </a:r>
            <a:r>
              <a:rPr lang="en-US" sz="2800" b="1" dirty="0" smtClean="0"/>
              <a:t>and non-forest areas</a:t>
            </a:r>
            <a:endParaRPr lang="en-US" sz="2800" b="1" dirty="0"/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4769851" y="1159041"/>
            <a:ext cx="39624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State Level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177" y="1652262"/>
            <a:ext cx="3749833" cy="372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980748" y="5052762"/>
            <a:ext cx="466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FIA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4062" y="5043335"/>
            <a:ext cx="569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CMS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93058" y="5043335"/>
            <a:ext cx="5600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FIA*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39115" y="4196949"/>
            <a:ext cx="25139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>
                <a:solidFill>
                  <a:schemeClr val="bg1"/>
                </a:solidFill>
                <a:latin typeface="Calibri"/>
                <a:cs typeface="Calibri"/>
              </a:rPr>
              <a:t>-36%  Difference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  +7%  Jenkins Adj. 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+16%  Non-forest Adj.</a:t>
            </a:r>
            <a:endParaRPr lang="en-US"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2D569F-07BF-4F4D-B85F-36BFC3EDA277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5" name="Up Arrow 4"/>
          <p:cNvSpPr/>
          <p:nvPr/>
        </p:nvSpPr>
        <p:spPr>
          <a:xfrm>
            <a:off x="6315405" y="2349795"/>
            <a:ext cx="132137" cy="520996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99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57"/>
    </mc:Choice>
    <mc:Fallback>
      <p:transition spd="slow" advTm="25957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575" y="138207"/>
            <a:ext cx="8229600" cy="1143000"/>
          </a:xfrm>
        </p:spPr>
        <p:txBody>
          <a:bodyPr/>
          <a:lstStyle/>
          <a:p>
            <a:r>
              <a:rPr lang="en-US" sz="4000" dirty="0" smtClean="0"/>
              <a:t>Comparison to National Maps</a:t>
            </a:r>
            <a:endParaRPr lang="en-US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" y="1821179"/>
            <a:ext cx="7208520" cy="4036771"/>
          </a:xfrm>
        </p:spPr>
      </p:pic>
      <p:grpSp>
        <p:nvGrpSpPr>
          <p:cNvPr id="26" name="Group 25"/>
          <p:cNvGrpSpPr/>
          <p:nvPr/>
        </p:nvGrpSpPr>
        <p:grpSpPr>
          <a:xfrm>
            <a:off x="836710" y="1175924"/>
            <a:ext cx="7738330" cy="5489036"/>
            <a:chOff x="3881120" y="985520"/>
            <a:chExt cx="8107680" cy="5740400"/>
          </a:xfrm>
        </p:grpSpPr>
        <p:sp>
          <p:nvSpPr>
            <p:cNvPr id="3" name="Rectangle 2"/>
            <p:cNvSpPr/>
            <p:nvPr/>
          </p:nvSpPr>
          <p:spPr bwMode="auto">
            <a:xfrm>
              <a:off x="3881120" y="985520"/>
              <a:ext cx="8107680" cy="57404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881120" y="1036320"/>
              <a:ext cx="7914640" cy="5562600"/>
              <a:chOff x="0" y="441643"/>
              <a:chExt cx="9144000" cy="6340157"/>
            </a:xfrm>
          </p:grpSpPr>
          <p:pic>
            <p:nvPicPr>
              <p:cNvPr id="7" name="Picture 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858000" y="4491467"/>
                <a:ext cx="2286000" cy="228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7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724400" y="4491467"/>
                <a:ext cx="2286000" cy="228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560320" y="4495800"/>
                <a:ext cx="2286000" cy="228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26720" y="4495800"/>
                <a:ext cx="2286000" cy="228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4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858000" y="2510267"/>
                <a:ext cx="2286000" cy="228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5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724400" y="2510267"/>
                <a:ext cx="2286000" cy="228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560320" y="2514600"/>
                <a:ext cx="2286000" cy="228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3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26720" y="2514600"/>
                <a:ext cx="2286000" cy="228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4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858000" y="498586"/>
                <a:ext cx="2286000" cy="228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Text Placeholder 4"/>
              <p:cNvSpPr txBox="1">
                <a:spLocks/>
              </p:cNvSpPr>
              <p:nvPr/>
            </p:nvSpPr>
            <p:spPr>
              <a:xfrm>
                <a:off x="7004198" y="441643"/>
                <a:ext cx="1993605" cy="4572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18288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88720" indent="-13716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Arial" pitchFamily="34" charset="0"/>
                  <a:buChar char="•"/>
                  <a:defRPr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37160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55448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3736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92024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600" b="0" dirty="0" smtClean="0"/>
                  <a:t>Saatchi</a:t>
                </a:r>
                <a:endParaRPr lang="en-US" sz="1600" b="0" dirty="0"/>
              </a:p>
            </p:txBody>
          </p:sp>
          <p:pic>
            <p:nvPicPr>
              <p:cNvPr id="17" name="Picture 5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724400" y="498586"/>
                <a:ext cx="2286000" cy="228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Text Placeholder 4"/>
              <p:cNvSpPr txBox="1">
                <a:spLocks/>
              </p:cNvSpPr>
              <p:nvPr/>
            </p:nvSpPr>
            <p:spPr>
              <a:xfrm>
                <a:off x="4870598" y="441643"/>
                <a:ext cx="1993605" cy="4572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8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600" b="0" dirty="0" smtClean="0"/>
                  <a:t>Wilson</a:t>
                </a:r>
                <a:endParaRPr lang="en-US" sz="1600" b="0" dirty="0"/>
              </a:p>
            </p:txBody>
          </p:sp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560320" y="502919"/>
                <a:ext cx="2286000" cy="228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Text Placeholder 4"/>
              <p:cNvSpPr txBox="1">
                <a:spLocks/>
              </p:cNvSpPr>
              <p:nvPr/>
            </p:nvSpPr>
            <p:spPr>
              <a:xfrm>
                <a:off x="2706518" y="457200"/>
                <a:ext cx="1993605" cy="4572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18288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88720" indent="-13716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Arial" pitchFamily="34" charset="0"/>
                  <a:buChar char="•"/>
                  <a:defRPr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37160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55448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3736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92024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600" b="0" dirty="0" smtClean="0"/>
                  <a:t>Blackard</a:t>
                </a:r>
                <a:endParaRPr lang="en-US" sz="1600" b="0" dirty="0"/>
              </a:p>
            </p:txBody>
          </p:sp>
          <p:pic>
            <p:nvPicPr>
              <p:cNvPr id="21" name="Picture 3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26720" y="502919"/>
                <a:ext cx="2286000" cy="228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Text Placeholder 4"/>
              <p:cNvSpPr txBox="1">
                <a:spLocks/>
              </p:cNvSpPr>
              <p:nvPr/>
            </p:nvSpPr>
            <p:spPr>
              <a:xfrm>
                <a:off x="572918" y="457200"/>
                <a:ext cx="1993605" cy="4572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8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600" b="0" dirty="0" smtClean="0"/>
                  <a:t>NBCD</a:t>
                </a:r>
                <a:endParaRPr lang="en-US" sz="1600" b="0" dirty="0"/>
              </a:p>
            </p:txBody>
          </p:sp>
          <p:sp>
            <p:nvSpPr>
              <p:cNvPr id="23" name="Text Placeholder 4"/>
              <p:cNvSpPr txBox="1">
                <a:spLocks/>
              </p:cNvSpPr>
              <p:nvPr/>
            </p:nvSpPr>
            <p:spPr>
              <a:xfrm>
                <a:off x="0" y="960119"/>
                <a:ext cx="457200" cy="1371600"/>
              </a:xfrm>
              <a:prstGeom prst="rect">
                <a:avLst/>
              </a:prstGeom>
            </p:spPr>
            <p:txBody>
              <a:bodyPr vert="vert270" lIns="91440" tIns="45720" rIns="91440" bIns="45720" rtlCol="0" anchor="ctr">
                <a:noAutofit/>
              </a:bodyPr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8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600" b="0" dirty="0" smtClean="0"/>
                  <a:t>Total</a:t>
                </a:r>
                <a:endParaRPr lang="en-US" sz="1600" b="0" dirty="0"/>
              </a:p>
            </p:txBody>
          </p:sp>
          <p:sp>
            <p:nvSpPr>
              <p:cNvPr id="24" name="Text Placeholder 4"/>
              <p:cNvSpPr txBox="1">
                <a:spLocks/>
              </p:cNvSpPr>
              <p:nvPr/>
            </p:nvSpPr>
            <p:spPr>
              <a:xfrm>
                <a:off x="0" y="2971800"/>
                <a:ext cx="457200" cy="1371600"/>
              </a:xfrm>
              <a:prstGeom prst="rect">
                <a:avLst/>
              </a:prstGeom>
            </p:spPr>
            <p:txBody>
              <a:bodyPr vert="vert270" lIns="91440" tIns="45720" rIns="91440" bIns="45720" rtlCol="0" anchor="ctr">
                <a:noAutofit/>
              </a:bodyPr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8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600" b="0" dirty="0" smtClean="0"/>
                  <a:t>Forest</a:t>
                </a:r>
                <a:endParaRPr lang="en-US" sz="1600" b="0" dirty="0"/>
              </a:p>
            </p:txBody>
          </p:sp>
          <p:sp>
            <p:nvSpPr>
              <p:cNvPr id="25" name="Text Placeholder 4"/>
              <p:cNvSpPr txBox="1">
                <a:spLocks/>
              </p:cNvSpPr>
              <p:nvPr/>
            </p:nvSpPr>
            <p:spPr>
              <a:xfrm>
                <a:off x="1" y="4953000"/>
                <a:ext cx="457200" cy="1371600"/>
              </a:xfrm>
              <a:prstGeom prst="rect">
                <a:avLst/>
              </a:prstGeom>
            </p:spPr>
            <p:txBody>
              <a:bodyPr vert="vert270" lIns="91440" tIns="45720" rIns="91440" bIns="45720" rtlCol="0" anchor="ctr">
                <a:noAutofit/>
              </a:bodyPr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8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600" b="0" dirty="0" smtClean="0"/>
                  <a:t>Non-forest</a:t>
                </a:r>
                <a:endParaRPr lang="en-US" sz="1600" b="0" dirty="0"/>
              </a:p>
            </p:txBody>
          </p:sp>
        </p:grp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2D569F-07BF-4F4D-B85F-36BFC3EDA277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4084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753"/>
    </mc:Choice>
    <mc:Fallback>
      <p:transition spd="slow" advTm="75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Prognostic Ecosystem Modeling</a:t>
            </a:r>
            <a:endParaRPr lang="en-US" sz="40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Height-structured ecosystem model</a:t>
            </a:r>
          </a:p>
          <a:p>
            <a:r>
              <a:rPr lang="en-US" dirty="0" smtClean="0"/>
              <a:t>Initialized with lidar height data</a:t>
            </a:r>
            <a:endParaRPr lang="en-US" dirty="0"/>
          </a:p>
        </p:txBody>
      </p:sp>
      <p:sp>
        <p:nvSpPr>
          <p:cNvPr id="31" name="Right Arrow 30"/>
          <p:cNvSpPr/>
          <p:nvPr/>
        </p:nvSpPr>
        <p:spPr bwMode="auto">
          <a:xfrm>
            <a:off x="5681133" y="3671711"/>
            <a:ext cx="578556" cy="36688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421120" y="2895600"/>
            <a:ext cx="2188906" cy="1873393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alibri"/>
              </a:rPr>
              <a:t>Ecosystem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Demography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alibri"/>
              </a:rPr>
              <a:t>Model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(ED)</a:t>
            </a:r>
            <a:endParaRPr lang="en-US" sz="2400" b="1" dirty="0" smtClean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64" y="2817128"/>
            <a:ext cx="5029835" cy="31436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91013" y="5760720"/>
            <a:ext cx="184912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AC828"/>
                </a:solidFill>
                <a:latin typeface="Calibri"/>
                <a:cs typeface="Calibri"/>
              </a:rPr>
              <a:t>Climate &amp; Soils</a:t>
            </a:r>
            <a:endParaRPr lang="en-US" sz="2000" dirty="0">
              <a:solidFill>
                <a:srgbClr val="FAC828"/>
              </a:solidFill>
              <a:latin typeface="Calibri"/>
              <a:cs typeface="Calibri"/>
            </a:endParaRPr>
          </a:p>
        </p:txBody>
      </p:sp>
      <p:sp>
        <p:nvSpPr>
          <p:cNvPr id="11" name="Right Arrow 10"/>
          <p:cNvSpPr/>
          <p:nvPr/>
        </p:nvSpPr>
        <p:spPr bwMode="auto">
          <a:xfrm rot="16200000">
            <a:off x="7226295" y="5134751"/>
            <a:ext cx="578556" cy="36688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2D569F-07BF-4F4D-B85F-36BFC3EDA277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2808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35"/>
    </mc:Choice>
    <mc:Fallback>
      <p:transition spd="slow" advTm="16135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116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Forest</a:t>
            </a:r>
            <a:r>
              <a:rPr lang="en-US" sz="3600" b="1" dirty="0" smtClean="0"/>
              <a:t> AGB and NEP from ED </a:t>
            </a:r>
            <a:endParaRPr lang="en-US" sz="3600" b="1" dirty="0"/>
          </a:p>
        </p:txBody>
      </p:sp>
      <p:sp>
        <p:nvSpPr>
          <p:cNvPr id="7" name="Rectangle 6"/>
          <p:cNvSpPr/>
          <p:nvPr/>
        </p:nvSpPr>
        <p:spPr bwMode="auto">
          <a:xfrm>
            <a:off x="1280160" y="1026160"/>
            <a:ext cx="6116320" cy="25908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290320" y="3698240"/>
            <a:ext cx="6116320" cy="25908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360" y="1066800"/>
            <a:ext cx="6167120" cy="2600960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20" y="3745432"/>
            <a:ext cx="6156960" cy="254360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298873" y="2903547"/>
            <a:ext cx="30285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1200" dirty="0">
                <a:latin typeface="Calibri"/>
                <a:cs typeface="Calibri"/>
              </a:rPr>
              <a:t>AGB = </a:t>
            </a:r>
            <a:r>
              <a:rPr lang="en-US" sz="2000" kern="1200" dirty="0" smtClean="0">
                <a:latin typeface="Calibri"/>
                <a:cs typeface="Calibri"/>
              </a:rPr>
              <a:t>110.12 Tg C</a:t>
            </a:r>
            <a:endParaRPr lang="en-US" sz="2000" kern="1200" dirty="0">
              <a:latin typeface="Calibri"/>
              <a:cs typeface="Calibri"/>
            </a:endParaRPr>
          </a:p>
          <a:p>
            <a:r>
              <a:rPr lang="en-US" sz="2000" kern="1200" dirty="0" smtClean="0">
                <a:latin typeface="Calibri"/>
                <a:cs typeface="Calibri"/>
              </a:rPr>
              <a:t>Mean = 103.23 Mg/ha</a:t>
            </a:r>
            <a:endParaRPr lang="en-US" sz="2000" kern="1200" baseline="30000" dirty="0">
              <a:latin typeface="Calibri"/>
              <a:cs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71989" y="5530549"/>
            <a:ext cx="34439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kern="1200" dirty="0" smtClean="0">
                <a:latin typeface="Calibri"/>
                <a:cs typeface="Calibri"/>
              </a:rPr>
              <a:t>NEP =1.34 Tg C/yr</a:t>
            </a:r>
          </a:p>
          <a:p>
            <a:r>
              <a:rPr lang="en-US" sz="2000" b="1" kern="1200" dirty="0">
                <a:latin typeface="Calibri"/>
                <a:cs typeface="Calibri"/>
              </a:rPr>
              <a:t>M</a:t>
            </a:r>
            <a:r>
              <a:rPr lang="en-US" sz="2000" b="1" kern="1200" dirty="0" smtClean="0">
                <a:latin typeface="Calibri"/>
                <a:cs typeface="Calibri"/>
              </a:rPr>
              <a:t>ean = 1.26 Mg/ha/yr</a:t>
            </a:r>
            <a:r>
              <a:rPr lang="en-US" sz="2000" b="1" kern="1200" dirty="0" smtClean="0"/>
              <a:t>.</a:t>
            </a:r>
            <a:endParaRPr lang="en-US" sz="2000" b="1" kern="1200" dirty="0"/>
          </a:p>
        </p:txBody>
      </p:sp>
      <p:sp>
        <p:nvSpPr>
          <p:cNvPr id="3" name="TextBox 2"/>
          <p:cNvSpPr txBox="1"/>
          <p:nvPr/>
        </p:nvSpPr>
        <p:spPr>
          <a:xfrm>
            <a:off x="1271989" y="5161217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Net ecosystem productivity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1298873" y="2560215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Aboveground Biomass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C5744-8184-B443-B454-0B080EA5E4B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963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97"/>
    </mc:Choice>
    <mc:Fallback>
      <p:transition spd="slow" advTm="9197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/>
              <a:t>Validation </a:t>
            </a:r>
            <a:r>
              <a:rPr lang="en-US" sz="3600" dirty="0" smtClean="0"/>
              <a:t>With </a:t>
            </a:r>
            <a:r>
              <a:rPr lang="en-US" sz="3600" b="1" dirty="0" smtClean="0"/>
              <a:t>FIA County Averages</a:t>
            </a:r>
            <a:endParaRPr lang="en-US" sz="3600" b="1" dirty="0"/>
          </a:p>
        </p:txBody>
      </p:sp>
      <p:pic>
        <p:nvPicPr>
          <p:cNvPr id="9" name="Picture 8" descr="Macintosh HD:Users:maosheng:Downloads:Validation_for_conties_wt_FIA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092" y="1715745"/>
            <a:ext cx="6741248" cy="420805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C5744-8184-B443-B454-0B080EA5E4B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091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52"/>
    </mc:Choice>
    <mc:Fallback>
      <p:transition spd="slow" advTm="6252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16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dirty="0"/>
              <a:t>C</a:t>
            </a:r>
            <a:r>
              <a:rPr lang="en-US" sz="3200" b="1" dirty="0" smtClean="0"/>
              <a:t>arbon Sequestration </a:t>
            </a:r>
            <a:r>
              <a:rPr lang="en-US" sz="3200" dirty="0"/>
              <a:t>P</a:t>
            </a:r>
            <a:r>
              <a:rPr lang="en-US" sz="3200" b="1" dirty="0" smtClean="0"/>
              <a:t>otential and Gap</a:t>
            </a:r>
            <a:endParaRPr lang="en-US" sz="3200" b="1" dirty="0"/>
          </a:p>
        </p:txBody>
      </p:sp>
      <p:pic>
        <p:nvPicPr>
          <p:cNvPr id="14" name="Picture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624" y="983211"/>
            <a:ext cx="6155340" cy="2623589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463" y="3681643"/>
            <a:ext cx="6209657" cy="264674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289190" y="2586939"/>
            <a:ext cx="33503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1200" dirty="0" smtClean="0">
                <a:latin typeface="Calibri"/>
                <a:cs typeface="Calibri"/>
              </a:rPr>
              <a:t>Sequestration </a:t>
            </a:r>
            <a:r>
              <a:rPr lang="en-US" sz="2000" kern="1200" dirty="0">
                <a:latin typeface="Calibri"/>
                <a:cs typeface="Calibri"/>
              </a:rPr>
              <a:t>Potential = </a:t>
            </a:r>
            <a:endParaRPr lang="en-US" sz="2000" kern="1200" dirty="0" smtClean="0">
              <a:latin typeface="Calibri"/>
              <a:cs typeface="Calibri"/>
            </a:endParaRPr>
          </a:p>
          <a:p>
            <a:r>
              <a:rPr lang="en-US" sz="2000" kern="1200" dirty="0" smtClean="0">
                <a:latin typeface="Calibri"/>
                <a:cs typeface="Calibri"/>
              </a:rPr>
              <a:t>314 TgC</a:t>
            </a:r>
            <a:endParaRPr lang="en-US" sz="2000" kern="1200" dirty="0">
              <a:latin typeface="Calibri"/>
              <a:cs typeface="Calibri"/>
            </a:endParaRPr>
          </a:p>
          <a:p>
            <a:r>
              <a:rPr lang="en-US" sz="2000" kern="1200" dirty="0" smtClean="0">
                <a:latin typeface="Calibri"/>
                <a:cs typeface="Calibri"/>
              </a:rPr>
              <a:t>Mean = 294 Mg/ha</a:t>
            </a:r>
            <a:endParaRPr lang="en-US" sz="2000" kern="1200" baseline="30000" dirty="0">
              <a:latin typeface="Calibri"/>
              <a:cs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78263" y="5597293"/>
            <a:ext cx="32624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1200" dirty="0" smtClean="0">
                <a:latin typeface="Calibri"/>
                <a:cs typeface="Calibri"/>
              </a:rPr>
              <a:t>Sequestration </a:t>
            </a:r>
            <a:r>
              <a:rPr lang="en-US" sz="2000" kern="1200" dirty="0">
                <a:latin typeface="Calibri"/>
                <a:cs typeface="Calibri"/>
              </a:rPr>
              <a:t>gap = </a:t>
            </a:r>
            <a:r>
              <a:rPr lang="en-US" sz="2000" kern="1200" dirty="0" smtClean="0">
                <a:latin typeface="Calibri"/>
                <a:cs typeface="Calibri"/>
              </a:rPr>
              <a:t>204 TgC</a:t>
            </a:r>
            <a:endParaRPr lang="en-US" sz="2000" kern="1200" dirty="0">
              <a:latin typeface="Calibri"/>
              <a:cs typeface="Calibri"/>
            </a:endParaRPr>
          </a:p>
          <a:p>
            <a:r>
              <a:rPr lang="en-US" sz="2000" kern="1200" dirty="0" smtClean="0">
                <a:latin typeface="Calibri"/>
                <a:cs typeface="Calibri"/>
              </a:rPr>
              <a:t>Mean = 191 Mg/ha</a:t>
            </a:r>
            <a:endParaRPr lang="en-US" sz="2000" kern="1200" baseline="30000" dirty="0">
              <a:latin typeface="Calibri"/>
              <a:cs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C5744-8184-B443-B454-0B080EA5E4B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815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29"/>
    </mc:Choice>
    <mc:Fallback>
      <p:transition spd="slow" advTm="40029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26097" y="2896553"/>
            <a:ext cx="5316537" cy="3319273"/>
            <a:chOff x="526097" y="2896553"/>
            <a:chExt cx="5316537" cy="331927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82"/>
            <a:stretch/>
          </p:blipFill>
          <p:spPr bwMode="auto">
            <a:xfrm>
              <a:off x="526097" y="2896553"/>
              <a:ext cx="5316537" cy="3319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2781300" y="3017520"/>
              <a:ext cx="27735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Canopy Height Model [1m]</a:t>
              </a:r>
              <a:endParaRPr lang="en-US" sz="16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85" y="0"/>
            <a:ext cx="8229600" cy="1143000"/>
          </a:xfrm>
        </p:spPr>
        <p:txBody>
          <a:bodyPr/>
          <a:lstStyle/>
          <a:p>
            <a:r>
              <a:rPr lang="en-US" sz="4000" dirty="0" smtClean="0"/>
              <a:t>Single Photon Lidar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240" y="1053276"/>
            <a:ext cx="7787640" cy="5162550"/>
          </a:xfrm>
        </p:spPr>
        <p:txBody>
          <a:bodyPr/>
          <a:lstStyle/>
          <a:p>
            <a:r>
              <a:rPr lang="en-US" sz="2800" dirty="0" smtClean="0"/>
              <a:t>HRQLS – High Resolution Quantum Lidar System</a:t>
            </a:r>
          </a:p>
          <a:p>
            <a:pPr lvl="1"/>
            <a:r>
              <a:rPr lang="en-US" sz="2400" dirty="0" smtClean="0"/>
              <a:t>100 beam system (532 nm – visible green)</a:t>
            </a:r>
          </a:p>
          <a:p>
            <a:pPr lvl="1"/>
            <a:r>
              <a:rPr lang="en-US" sz="2400" dirty="0" smtClean="0"/>
              <a:t>Flew Garrett County (1700 km</a:t>
            </a:r>
            <a:r>
              <a:rPr lang="en-US" sz="2400" baseline="30000" dirty="0" smtClean="0"/>
              <a:t>2 </a:t>
            </a:r>
            <a:r>
              <a:rPr lang="en-US" sz="2400" dirty="0" smtClean="0"/>
              <a:t>– 170,000 ha) in 12 hours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t="2629" r="2294"/>
          <a:stretch/>
        </p:blipFill>
        <p:spPr bwMode="auto">
          <a:xfrm>
            <a:off x="5836157" y="2908638"/>
            <a:ext cx="2324864" cy="2174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723" y="2896553"/>
            <a:ext cx="2867062" cy="227728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26097" y="2896551"/>
            <a:ext cx="5316537" cy="3319273"/>
            <a:chOff x="411797" y="3201353"/>
            <a:chExt cx="5316537" cy="3319273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797" y="3201353"/>
              <a:ext cx="5316537" cy="3319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2720340" y="3346667"/>
              <a:ext cx="23967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Denoised SPL point cloud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2D569F-07BF-4F4D-B85F-36BFC3EDA277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1654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206"/>
    </mc:Choice>
    <mc:Fallback>
      <p:transition spd="slow" advTm="58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Web-based Maryland Carbon Monitoring System </a:t>
            </a:r>
            <a:endParaRPr lang="en-US" sz="40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6" y="1855944"/>
            <a:ext cx="8225843" cy="421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6" y="1855944"/>
            <a:ext cx="8229600" cy="419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6" y="1855944"/>
            <a:ext cx="8229600" cy="4189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6" y="1855943"/>
            <a:ext cx="8280581" cy="421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2D569F-07BF-4F4D-B85F-36BFC3EDA277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16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6" y="1867733"/>
            <a:ext cx="8348783" cy="4228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563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90"/>
    </mc:Choice>
    <mc:Fallback>
      <p:transition spd="slow" advTm="8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4800" y="476482"/>
            <a:ext cx="8273737" cy="501650"/>
          </a:xfrm>
        </p:spPr>
        <p:txBody>
          <a:bodyPr/>
          <a:lstStyle/>
          <a:p>
            <a:r>
              <a:rPr lang="en-US" sz="4000" dirty="0" smtClean="0"/>
              <a:t>CMS Project Goal and Objectives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69051" y="1300901"/>
            <a:ext cx="7391400" cy="4779813"/>
          </a:xfrm>
        </p:spPr>
        <p:txBody>
          <a:bodyPr/>
          <a:lstStyle/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>
                <a:solidFill>
                  <a:srgbClr val="FFCC66"/>
                </a:solidFill>
                <a:latin typeface="+mj-lt"/>
                <a:cs typeface="Calibri"/>
              </a:rPr>
              <a:t>Estimating Carbon stocks for Maryland (30 m)</a:t>
            </a:r>
          </a:p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800" kern="1200" dirty="0" smtClean="0">
              <a:solidFill>
                <a:srgbClr val="FFCC66"/>
              </a:solidFill>
              <a:latin typeface="+mj-lt"/>
              <a:cs typeface="Calibri"/>
            </a:endParaRPr>
          </a:p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>
                <a:solidFill>
                  <a:srgbClr val="FFCC66"/>
                </a:solidFill>
                <a:latin typeface="+mj-lt"/>
                <a:cs typeface="Calibri"/>
              </a:rPr>
              <a:t>Validation of national biomass maps using FIA data and high resolution biomass </a:t>
            </a:r>
            <a:r>
              <a:rPr lang="en-US" sz="2800" kern="1200" dirty="0" smtClean="0">
                <a:solidFill>
                  <a:srgbClr val="FFCC66"/>
                </a:solidFill>
                <a:latin typeface="+mj-lt"/>
                <a:cs typeface="Calibri"/>
              </a:rPr>
              <a:t>maps</a:t>
            </a:r>
          </a:p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800" kern="1200" dirty="0" smtClean="0">
              <a:solidFill>
                <a:srgbClr val="FFCC66"/>
              </a:solidFill>
              <a:latin typeface="+mj-lt"/>
              <a:cs typeface="Calibri"/>
            </a:endParaRPr>
          </a:p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>
                <a:solidFill>
                  <a:srgbClr val="FFCC66"/>
                </a:solidFill>
                <a:latin typeface="+mj-lt"/>
                <a:cs typeface="Calibri"/>
              </a:rPr>
              <a:t>Sequestration potential using prognostic </a:t>
            </a:r>
            <a:r>
              <a:rPr lang="en-US" sz="2800" kern="1200" dirty="0">
                <a:solidFill>
                  <a:srgbClr val="FFCC66"/>
                </a:solidFill>
                <a:latin typeface="+mj-lt"/>
                <a:cs typeface="Calibri"/>
              </a:rPr>
              <a:t>ecosystem model (ED) </a:t>
            </a:r>
            <a:r>
              <a:rPr lang="en-US" sz="2800" kern="1200" dirty="0" smtClean="0">
                <a:solidFill>
                  <a:srgbClr val="FFCC66"/>
                </a:solidFill>
                <a:latin typeface="+mj-lt"/>
                <a:cs typeface="Calibri"/>
              </a:rPr>
              <a:t>(</a:t>
            </a:r>
            <a:r>
              <a:rPr lang="en-US" sz="2800" kern="1200" dirty="0">
                <a:solidFill>
                  <a:srgbClr val="FFCC66"/>
                </a:solidFill>
                <a:latin typeface="+mj-lt"/>
                <a:cs typeface="Calibri"/>
              </a:rPr>
              <a:t>90 m</a:t>
            </a:r>
            <a:r>
              <a:rPr lang="en-US" sz="2800" kern="1200" dirty="0" smtClean="0">
                <a:solidFill>
                  <a:srgbClr val="FFCC66"/>
                </a:solidFill>
                <a:latin typeface="+mj-lt"/>
                <a:cs typeface="Calibri"/>
              </a:rPr>
              <a:t>)</a:t>
            </a:r>
          </a:p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800" kern="1200" dirty="0" smtClean="0">
              <a:solidFill>
                <a:srgbClr val="FFCC66"/>
              </a:solidFill>
              <a:latin typeface="+mj-lt"/>
              <a:cs typeface="Calibri"/>
            </a:endParaRPr>
          </a:p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>
                <a:solidFill>
                  <a:srgbClr val="FFCC66"/>
                </a:solidFill>
                <a:latin typeface="+mj-lt"/>
                <a:cs typeface="Calibri"/>
              </a:rPr>
              <a:t>Demonstration of </a:t>
            </a:r>
            <a:r>
              <a:rPr lang="en-US" sz="2800" kern="1200" dirty="0">
                <a:solidFill>
                  <a:srgbClr val="FFCC66"/>
                </a:solidFill>
                <a:latin typeface="+mj-lt"/>
                <a:cs typeface="Calibri"/>
              </a:rPr>
              <a:t>single photon lidar for rapid, large area carbon assessment</a:t>
            </a:r>
          </a:p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600" kern="1200" dirty="0">
              <a:solidFill>
                <a:schemeClr val="bg1">
                  <a:lumMod val="95000"/>
                </a:schemeClr>
              </a:solidFill>
              <a:latin typeface="+mj-lt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38051" y="2413387"/>
            <a:ext cx="7707086" cy="181588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Framework for local-scale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, high-resolution carbon stocks 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and future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carbon sequestration 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using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remote sensing and ecosystem 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modeling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463703" y="4724921"/>
            <a:ext cx="7997371" cy="71102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Rectangle 22"/>
          <p:cNvSpPr/>
          <p:nvPr/>
        </p:nvSpPr>
        <p:spPr>
          <a:xfrm>
            <a:off x="7463703" y="5435948"/>
            <a:ext cx="7997371" cy="71102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2D569F-07BF-4F4D-B85F-36BFC3EDA277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935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939"/>
    </mc:Choice>
    <mc:Fallback>
      <p:transition spd="slow" advTm="69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687" y="0"/>
            <a:ext cx="8229600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574" y="1249017"/>
            <a:ext cx="7797800" cy="5162550"/>
          </a:xfrm>
        </p:spPr>
        <p:txBody>
          <a:bodyPr/>
          <a:lstStyle/>
          <a:p>
            <a:r>
              <a:rPr lang="en-US" sz="2400" dirty="0" smtClean="0"/>
              <a:t>State-wide, high-resolution mapping and modeling of carbon stocks and fluxes </a:t>
            </a:r>
            <a:r>
              <a:rPr lang="en-US" sz="2400" dirty="0" smtClean="0"/>
              <a:t>feasible</a:t>
            </a:r>
          </a:p>
          <a:p>
            <a:pPr lvl="1"/>
            <a:r>
              <a:rPr lang="en-US" sz="2000" dirty="0" smtClean="0"/>
              <a:t>Errors </a:t>
            </a:r>
            <a:r>
              <a:rPr lang="en-US" sz="2000" dirty="0" smtClean="0"/>
              <a:t>large at fine scales (30 m)</a:t>
            </a:r>
          </a:p>
          <a:p>
            <a:endParaRPr lang="en-US" sz="2400" dirty="0" smtClean="0"/>
          </a:p>
          <a:p>
            <a:r>
              <a:rPr lang="en-US" sz="2400" dirty="0" smtClean="0"/>
              <a:t>National </a:t>
            </a:r>
            <a:r>
              <a:rPr lang="en-US" sz="2400" dirty="0"/>
              <a:t>maps are in large disagreement at fine </a:t>
            </a:r>
            <a:r>
              <a:rPr lang="en-US" sz="2400" dirty="0" smtClean="0"/>
              <a:t>scales</a:t>
            </a:r>
          </a:p>
          <a:p>
            <a:endParaRPr lang="en-US" sz="2400" dirty="0" smtClean="0"/>
          </a:p>
          <a:p>
            <a:r>
              <a:rPr lang="en-US" sz="2400" dirty="0" smtClean="0"/>
              <a:t>Ecosystem </a:t>
            </a:r>
            <a:r>
              <a:rPr lang="en-US" sz="2400" dirty="0"/>
              <a:t>modeling powerful carbon policy tool</a:t>
            </a:r>
          </a:p>
          <a:p>
            <a:endParaRPr lang="en-US" sz="2400" dirty="0" smtClean="0"/>
          </a:p>
          <a:p>
            <a:r>
              <a:rPr lang="en-US" sz="2400" dirty="0" smtClean="0"/>
              <a:t>Single </a:t>
            </a:r>
            <a:r>
              <a:rPr lang="en-US" sz="2400" dirty="0"/>
              <a:t>photon lidar provides efficient mapping</a:t>
            </a:r>
          </a:p>
          <a:p>
            <a:endParaRPr lang="en-US" sz="2400" dirty="0" smtClean="0"/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2D569F-07BF-4F4D-B85F-36BFC3EDA277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177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269"/>
    </mc:Choice>
    <mc:Fallback>
      <p:transition spd="slow" advTm="55269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318" y="4543225"/>
            <a:ext cx="8229600" cy="1143000"/>
          </a:xfrm>
        </p:spPr>
        <p:txBody>
          <a:bodyPr/>
          <a:lstStyle/>
          <a:p>
            <a:r>
              <a:rPr lang="en-US" sz="3200" dirty="0" smtClean="0">
                <a:hlinkClick r:id="rId2"/>
              </a:rPr>
              <a:t>www.carbonmonitoring.umd.edu</a:t>
            </a:r>
            <a:r>
              <a:rPr lang="en-US" sz="3200" dirty="0"/>
              <a:t/>
            </a:r>
            <a:br>
              <a:rPr lang="en-US" sz="3200" dirty="0"/>
            </a:b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113179" y="2000787"/>
            <a:ext cx="75537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+mj-lt"/>
              </a:rPr>
              <a:t>Local Scale CMS 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Framework provides scalable path to national mapping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2D569F-07BF-4F4D-B85F-36BFC3EDA277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205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362"/>
    </mc:Choice>
    <mc:Fallback>
      <p:transition spd="slow" advTm="75362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998" y="0"/>
            <a:ext cx="8229600" cy="1143000"/>
          </a:xfrm>
        </p:spPr>
        <p:txBody>
          <a:bodyPr/>
          <a:lstStyle/>
          <a:p>
            <a:r>
              <a:rPr lang="en-US" sz="4000" dirty="0" smtClean="0"/>
              <a:t>Methodological Approach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452527" y="1103778"/>
            <a:ext cx="1657655" cy="713345"/>
          </a:xfrm>
          <a:prstGeom prst="rect">
            <a:avLst/>
          </a:prstGeom>
          <a:solidFill>
            <a:srgbClr val="FF993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Field Data Collection and Analysis</a:t>
            </a:r>
          </a:p>
        </p:txBody>
      </p:sp>
      <p:sp>
        <p:nvSpPr>
          <p:cNvPr id="5" name="Rectangle 4"/>
          <p:cNvSpPr/>
          <p:nvPr/>
        </p:nvSpPr>
        <p:spPr>
          <a:xfrm>
            <a:off x="366614" y="2631623"/>
            <a:ext cx="1640970" cy="862175"/>
          </a:xfrm>
          <a:prstGeom prst="rect">
            <a:avLst/>
          </a:prstGeom>
          <a:solidFill>
            <a:srgbClr val="FF993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/>
              </a:rPr>
              <a:t>Small-Footprint Lidar</a:t>
            </a:r>
          </a:p>
        </p:txBody>
      </p:sp>
      <p:sp>
        <p:nvSpPr>
          <p:cNvPr id="6" name="Rectangle 5"/>
          <p:cNvSpPr/>
          <p:nvPr/>
        </p:nvSpPr>
        <p:spPr>
          <a:xfrm>
            <a:off x="452527" y="3977024"/>
            <a:ext cx="1687196" cy="862175"/>
          </a:xfrm>
          <a:prstGeom prst="rect">
            <a:avLst/>
          </a:prstGeom>
          <a:solidFill>
            <a:srgbClr val="FF993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High-Resolution Imagery (NAIP)</a:t>
            </a:r>
            <a:endParaRPr lang="en-US" sz="16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57039" y="5154400"/>
            <a:ext cx="1687196" cy="862175"/>
          </a:xfrm>
          <a:prstGeom prst="rect">
            <a:avLst/>
          </a:prstGeom>
          <a:solidFill>
            <a:srgbClr val="FF993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/>
              </a:rPr>
              <a:t>Prognostic Ecosystem Modeling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538442" y="2634735"/>
            <a:ext cx="1171533" cy="1278768"/>
          </a:xfrm>
          <a:prstGeom prst="rect">
            <a:avLst/>
          </a:prstGeom>
          <a:solidFill>
            <a:srgbClr val="C3233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Error Analysis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678973" y="2634519"/>
            <a:ext cx="1302029" cy="1298247"/>
          </a:xfrm>
          <a:prstGeom prst="rect">
            <a:avLst/>
          </a:prstGeom>
          <a:solidFill>
            <a:srgbClr val="FF993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prstClr val="black"/>
                </a:solidFill>
                <a:latin typeface="Calibri"/>
              </a:rPr>
              <a:t>Algorithm Development &amp; Image Processing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314783" y="2634519"/>
            <a:ext cx="1296023" cy="1298247"/>
          </a:xfrm>
          <a:prstGeom prst="rect">
            <a:avLst/>
          </a:prstGeom>
          <a:solidFill>
            <a:srgbClr val="FF993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Machine Learning and Statistical Models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926429" y="2636252"/>
            <a:ext cx="1296021" cy="1283052"/>
          </a:xfrm>
          <a:prstGeom prst="rect">
            <a:avLst/>
          </a:prstGeom>
          <a:solidFill>
            <a:srgbClr val="FF993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High Resolution Biomass Estimation</a:t>
            </a:r>
          </a:p>
        </p:txBody>
      </p:sp>
      <p:sp>
        <p:nvSpPr>
          <p:cNvPr id="71" name="Rectangle 70"/>
          <p:cNvSpPr/>
          <p:nvPr/>
        </p:nvSpPr>
        <p:spPr>
          <a:xfrm>
            <a:off x="4985115" y="1120160"/>
            <a:ext cx="1543528" cy="671362"/>
          </a:xfrm>
          <a:prstGeom prst="rect">
            <a:avLst/>
          </a:prstGeom>
          <a:solidFill>
            <a:srgbClr val="FF993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Field Biomass Estimates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3184328" y="1306561"/>
            <a:ext cx="1226108" cy="307778"/>
            <a:chOff x="3657600" y="1267121"/>
            <a:chExt cx="1226108" cy="307778"/>
          </a:xfrm>
        </p:grpSpPr>
        <p:pic>
          <p:nvPicPr>
            <p:cNvPr id="73" name="Picture 72" descr="TN_tree2_1011g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1267121"/>
              <a:ext cx="217714" cy="305655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3870966" y="1267122"/>
              <a:ext cx="101274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Allometry </a:t>
              </a:r>
              <a:r>
                <a:rPr lang="en-US" sz="1400" i="1" dirty="0" smtClean="0"/>
                <a:t> </a:t>
              </a:r>
              <a:endParaRPr lang="en-US" sz="1400" i="1" dirty="0"/>
            </a:p>
          </p:txBody>
        </p:sp>
      </p:grpSp>
      <p:cxnSp>
        <p:nvCxnSpPr>
          <p:cNvPr id="79" name="Straight Arrow Connector 78"/>
          <p:cNvCxnSpPr>
            <a:stCxn id="4" idx="3"/>
            <a:endCxn id="73" idx="1"/>
          </p:cNvCxnSpPr>
          <p:nvPr/>
        </p:nvCxnSpPr>
        <p:spPr bwMode="auto">
          <a:xfrm flipV="1">
            <a:off x="2110182" y="1459389"/>
            <a:ext cx="1074146" cy="1062"/>
          </a:xfrm>
          <a:prstGeom prst="straightConnector1">
            <a:avLst/>
          </a:prstGeom>
          <a:ln>
            <a:solidFill>
              <a:srgbClr val="FFCC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74" idx="3"/>
            <a:endCxn id="71" idx="1"/>
          </p:cNvCxnSpPr>
          <p:nvPr/>
        </p:nvCxnSpPr>
        <p:spPr bwMode="auto">
          <a:xfrm flipV="1">
            <a:off x="4410436" y="1455841"/>
            <a:ext cx="574679" cy="4610"/>
          </a:xfrm>
          <a:prstGeom prst="straightConnector1">
            <a:avLst/>
          </a:prstGeom>
          <a:ln>
            <a:solidFill>
              <a:srgbClr val="FFCC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Elbow Connector 95"/>
          <p:cNvCxnSpPr>
            <a:stCxn id="71" idx="2"/>
            <a:endCxn id="20" idx="0"/>
          </p:cNvCxnSpPr>
          <p:nvPr/>
        </p:nvCxnSpPr>
        <p:spPr bwMode="auto">
          <a:xfrm rot="5400000">
            <a:off x="4938339" y="1815978"/>
            <a:ext cx="842997" cy="794084"/>
          </a:xfrm>
          <a:prstGeom prst="bentConnector3">
            <a:avLst/>
          </a:prstGeom>
          <a:ln>
            <a:solidFill>
              <a:srgbClr val="FFCC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4448755" y="2043103"/>
            <a:ext cx="112232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Calibration</a:t>
            </a:r>
            <a:endParaRPr lang="en-US" sz="1400" dirty="0"/>
          </a:p>
        </p:txBody>
      </p:sp>
      <p:cxnSp>
        <p:nvCxnSpPr>
          <p:cNvPr id="102" name="Straight Arrow Connector 101"/>
          <p:cNvCxnSpPr>
            <a:stCxn id="19" idx="3"/>
            <a:endCxn id="20" idx="1"/>
          </p:cNvCxnSpPr>
          <p:nvPr/>
        </p:nvCxnSpPr>
        <p:spPr bwMode="auto">
          <a:xfrm>
            <a:off x="3981002" y="3283643"/>
            <a:ext cx="333781" cy="0"/>
          </a:xfrm>
          <a:prstGeom prst="straightConnector1">
            <a:avLst/>
          </a:prstGeom>
          <a:ln>
            <a:solidFill>
              <a:srgbClr val="FFCC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20" idx="3"/>
            <a:endCxn id="38" idx="1"/>
          </p:cNvCxnSpPr>
          <p:nvPr/>
        </p:nvCxnSpPr>
        <p:spPr bwMode="auto">
          <a:xfrm flipV="1">
            <a:off x="5610806" y="3277778"/>
            <a:ext cx="315623" cy="5865"/>
          </a:xfrm>
          <a:prstGeom prst="straightConnector1">
            <a:avLst/>
          </a:prstGeom>
          <a:ln>
            <a:solidFill>
              <a:srgbClr val="FFCC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Right Arrow 106"/>
          <p:cNvSpPr/>
          <p:nvPr/>
        </p:nvSpPr>
        <p:spPr bwMode="auto">
          <a:xfrm>
            <a:off x="2184937" y="2879275"/>
            <a:ext cx="378617" cy="709959"/>
          </a:xfrm>
          <a:prstGeom prst="rightArrow">
            <a:avLst/>
          </a:prstGeom>
          <a:solidFill>
            <a:srgbClr val="FFCC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111" name="Elbow Connector 110"/>
          <p:cNvCxnSpPr>
            <a:stCxn id="71" idx="2"/>
            <a:endCxn id="38" idx="0"/>
          </p:cNvCxnSpPr>
          <p:nvPr/>
        </p:nvCxnSpPr>
        <p:spPr bwMode="auto">
          <a:xfrm rot="16200000" flipH="1">
            <a:off x="5743294" y="1805106"/>
            <a:ext cx="844730" cy="817561"/>
          </a:xfrm>
          <a:prstGeom prst="bentConnector3">
            <a:avLst>
              <a:gd name="adj1" fmla="val 50000"/>
            </a:avLst>
          </a:prstGeom>
          <a:ln>
            <a:solidFill>
              <a:srgbClr val="FFCC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5989418" y="2037733"/>
            <a:ext cx="103264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Validation</a:t>
            </a:r>
            <a:endParaRPr lang="en-US" sz="1400" dirty="0"/>
          </a:p>
        </p:txBody>
      </p:sp>
      <p:cxnSp>
        <p:nvCxnSpPr>
          <p:cNvPr id="118" name="Straight Arrow Connector 117"/>
          <p:cNvCxnSpPr>
            <a:stCxn id="38" idx="3"/>
            <a:endCxn id="18" idx="1"/>
          </p:cNvCxnSpPr>
          <p:nvPr/>
        </p:nvCxnSpPr>
        <p:spPr bwMode="auto">
          <a:xfrm flipV="1">
            <a:off x="7222450" y="3274119"/>
            <a:ext cx="315992" cy="3659"/>
          </a:xfrm>
          <a:prstGeom prst="straightConnector1">
            <a:avLst/>
          </a:prstGeom>
          <a:ln>
            <a:solidFill>
              <a:srgbClr val="FFCC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Elbow Connector 119"/>
          <p:cNvCxnSpPr>
            <a:stCxn id="18" idx="2"/>
            <a:endCxn id="19" idx="2"/>
          </p:cNvCxnSpPr>
          <p:nvPr/>
        </p:nvCxnSpPr>
        <p:spPr bwMode="auto">
          <a:xfrm rot="5400000">
            <a:off x="5717468" y="1526024"/>
            <a:ext cx="19263" cy="4794221"/>
          </a:xfrm>
          <a:prstGeom prst="bentConnector3">
            <a:avLst>
              <a:gd name="adj1" fmla="val 1286731"/>
            </a:avLst>
          </a:prstGeom>
          <a:ln>
            <a:solidFill>
              <a:srgbClr val="FFCC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Bent-Up Arrow 122"/>
          <p:cNvSpPr/>
          <p:nvPr/>
        </p:nvSpPr>
        <p:spPr bwMode="auto">
          <a:xfrm rot="5400000">
            <a:off x="1402165" y="4880862"/>
            <a:ext cx="580421" cy="1010552"/>
          </a:xfrm>
          <a:prstGeom prst="bentUpArrow">
            <a:avLst>
              <a:gd name="adj1" fmla="val 25000"/>
              <a:gd name="adj2" fmla="val 17530"/>
              <a:gd name="adj3" fmla="val 25000"/>
            </a:avLst>
          </a:prstGeom>
          <a:solidFill>
            <a:srgbClr val="FFCC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13" name="Elbow Connector 12"/>
          <p:cNvCxnSpPr>
            <a:stCxn id="38" idx="2"/>
            <a:endCxn id="11" idx="0"/>
          </p:cNvCxnSpPr>
          <p:nvPr/>
        </p:nvCxnSpPr>
        <p:spPr bwMode="auto">
          <a:xfrm rot="5400000">
            <a:off x="5489182" y="3778738"/>
            <a:ext cx="944693" cy="1225824"/>
          </a:xfrm>
          <a:prstGeom prst="bentConnector3">
            <a:avLst>
              <a:gd name="adj1" fmla="val 50000"/>
            </a:avLst>
          </a:prstGeom>
          <a:ln>
            <a:solidFill>
              <a:srgbClr val="FFCC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stCxn id="38" idx="2"/>
            <a:endCxn id="9" idx="0"/>
          </p:cNvCxnSpPr>
          <p:nvPr/>
        </p:nvCxnSpPr>
        <p:spPr bwMode="auto">
          <a:xfrm rot="16200000" flipH="1">
            <a:off x="6716086" y="3777658"/>
            <a:ext cx="977617" cy="1260908"/>
          </a:xfrm>
          <a:prstGeom prst="bentConnector3">
            <a:avLst>
              <a:gd name="adj1" fmla="val 61296"/>
            </a:avLst>
          </a:prstGeom>
          <a:ln>
            <a:solidFill>
              <a:srgbClr val="FFCC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4" name="TextBox 133"/>
          <p:cNvSpPr txBox="1"/>
          <p:nvPr/>
        </p:nvSpPr>
        <p:spPr>
          <a:xfrm>
            <a:off x="6055051" y="4320008"/>
            <a:ext cx="103264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Validation</a:t>
            </a:r>
            <a:endParaRPr lang="en-US" sz="14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6824733" y="4896921"/>
            <a:ext cx="2021093" cy="1413194"/>
            <a:chOff x="6824733" y="4896921"/>
            <a:chExt cx="2021093" cy="141319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24869" y="4896921"/>
              <a:ext cx="2020957" cy="1259817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>
            <a:xfrm>
              <a:off x="6824733" y="5996605"/>
              <a:ext cx="2010050" cy="31351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prstClr val="black"/>
                  </a:solidFill>
                  <a:latin typeface="Calibri"/>
                </a:rPr>
                <a:t>National Mapping</a:t>
              </a:r>
              <a:endParaRPr lang="en-US" sz="16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044235" y="4863997"/>
            <a:ext cx="2212361" cy="1475843"/>
            <a:chOff x="4044235" y="4863997"/>
            <a:chExt cx="2212361" cy="1475843"/>
          </a:xfrm>
          <a:solidFill>
            <a:srgbClr val="FF9933"/>
          </a:solidFill>
        </p:grpSpPr>
        <p:sp>
          <p:nvSpPr>
            <p:cNvPr id="10" name="Rectangle 9"/>
            <p:cNvSpPr/>
            <p:nvPr/>
          </p:nvSpPr>
          <p:spPr>
            <a:xfrm>
              <a:off x="4463637" y="5410199"/>
              <a:ext cx="1792959" cy="360681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 Carbon Flux</a:t>
              </a:r>
              <a:endParaRPr lang="en-US" sz="16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448522" y="4863997"/>
              <a:ext cx="1800187" cy="398883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Biomass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463637" y="5867399"/>
              <a:ext cx="1792959" cy="472441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 Sequestration Potential</a:t>
              </a:r>
              <a:endParaRPr lang="en-US" sz="1600" b="1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32" name="Elbow Connector 31"/>
            <p:cNvCxnSpPr>
              <a:stCxn id="8" idx="3"/>
              <a:endCxn id="11" idx="1"/>
            </p:cNvCxnSpPr>
            <p:nvPr/>
          </p:nvCxnSpPr>
          <p:spPr bwMode="auto">
            <a:xfrm flipV="1">
              <a:off x="4044235" y="5063439"/>
              <a:ext cx="404287" cy="522049"/>
            </a:xfrm>
            <a:prstGeom prst="bentConnector3">
              <a:avLst/>
            </a:prstGeom>
            <a:grpFill/>
            <a:ln>
              <a:solidFill>
                <a:srgbClr val="FAC828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lbow Connector 33"/>
            <p:cNvCxnSpPr>
              <a:stCxn id="8" idx="3"/>
              <a:endCxn id="46" idx="1"/>
            </p:cNvCxnSpPr>
            <p:nvPr/>
          </p:nvCxnSpPr>
          <p:spPr bwMode="auto">
            <a:xfrm>
              <a:off x="4044235" y="5585488"/>
              <a:ext cx="419402" cy="518132"/>
            </a:xfrm>
            <a:prstGeom prst="bentConnector3">
              <a:avLst/>
            </a:prstGeom>
            <a:grpFill/>
            <a:ln>
              <a:solidFill>
                <a:srgbClr val="FAC828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8" idx="3"/>
              <a:endCxn id="10" idx="1"/>
            </p:cNvCxnSpPr>
            <p:nvPr/>
          </p:nvCxnSpPr>
          <p:spPr bwMode="auto">
            <a:xfrm>
              <a:off x="4044235" y="5585488"/>
              <a:ext cx="419402" cy="5052"/>
            </a:xfrm>
            <a:prstGeom prst="straightConnector1">
              <a:avLst/>
            </a:prstGeom>
            <a:grpFill/>
            <a:ln>
              <a:solidFill>
                <a:srgbClr val="FAC828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2D569F-07BF-4F4D-B85F-36BFC3EDA27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8744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774"/>
    </mc:Choice>
    <mc:Fallback>
      <p:transition spd="slow" advTm="84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18" grpId="0" animBg="1"/>
      <p:bldP spid="19" grpId="0" animBg="1"/>
      <p:bldP spid="20" grpId="0" animBg="1"/>
      <p:bldP spid="38" grpId="0" animBg="1"/>
      <p:bldP spid="71" grpId="0" animBg="1"/>
      <p:bldP spid="94" grpId="0" animBg="1"/>
      <p:bldP spid="107" grpId="0" animBg="1"/>
      <p:bldP spid="113" grpId="0" animBg="1"/>
      <p:bldP spid="123" grpId="0" animBg="1"/>
      <p:bldP spid="1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155368"/>
            <a:ext cx="8229600" cy="1143000"/>
          </a:xfrm>
        </p:spPr>
        <p:txBody>
          <a:bodyPr/>
          <a:lstStyle/>
          <a:p>
            <a:r>
              <a:rPr lang="en-US" sz="4000" dirty="0" smtClean="0"/>
              <a:t>Field and Lidar Data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500333" y="1060744"/>
            <a:ext cx="7772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endParaRPr lang="en-US" sz="2000" b="0" dirty="0" smtClean="0">
              <a:solidFill>
                <a:srgbClr val="FAC828"/>
              </a:solidFill>
            </a:endParaRPr>
          </a:p>
          <a:p>
            <a:endParaRPr lang="en-US" sz="2000" b="0" dirty="0" smtClean="0">
              <a:solidFill>
                <a:srgbClr val="FAC828"/>
              </a:solidFill>
            </a:endParaRPr>
          </a:p>
          <a:p>
            <a:endParaRPr lang="en-US" sz="2000" b="0" dirty="0">
              <a:solidFill>
                <a:srgbClr val="FAC828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5" t="8888" b="4837"/>
          <a:stretch/>
        </p:blipFill>
        <p:spPr bwMode="auto">
          <a:xfrm>
            <a:off x="914399" y="1060741"/>
            <a:ext cx="4722793" cy="24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791200" y="1060744"/>
            <a:ext cx="335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Plot Data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800" b="0" dirty="0" smtClean="0">
                <a:solidFill>
                  <a:schemeClr val="bg1"/>
                </a:solidFill>
              </a:rPr>
              <a:t>Stratified sample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800" b="0" dirty="0" smtClean="0">
                <a:solidFill>
                  <a:schemeClr val="bg1"/>
                </a:solidFill>
              </a:rPr>
              <a:t>NLCD </a:t>
            </a:r>
            <a:r>
              <a:rPr lang="en-US" sz="1800" b="0" dirty="0" smtClean="0">
                <a:solidFill>
                  <a:schemeClr val="bg1"/>
                </a:solidFill>
              </a:rPr>
              <a:t>strata </a:t>
            </a:r>
            <a:endParaRPr lang="en-US" sz="1800" b="0" dirty="0" smtClean="0">
              <a:solidFill>
                <a:schemeClr val="bg1"/>
              </a:solidFill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800" b="0" dirty="0" smtClean="0">
                <a:solidFill>
                  <a:schemeClr val="bg1"/>
                </a:solidFill>
              </a:rPr>
              <a:t>Lidar height classes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800" b="0" dirty="0" smtClean="0">
                <a:solidFill>
                  <a:schemeClr val="bg1"/>
                </a:solidFill>
              </a:rPr>
              <a:t>~ 800 variable radius plots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800" b="0" dirty="0" smtClean="0">
                <a:solidFill>
                  <a:schemeClr val="bg1"/>
                </a:solidFill>
              </a:rPr>
              <a:t>Forest Inventory and Analysis (FIA) plots</a:t>
            </a:r>
          </a:p>
          <a:p>
            <a:endParaRPr lang="en-US" sz="1800" b="0" dirty="0" smtClean="0">
              <a:solidFill>
                <a:srgbClr val="FAC828"/>
              </a:solidFill>
            </a:endParaRPr>
          </a:p>
        </p:txBody>
      </p:sp>
      <p:pic>
        <p:nvPicPr>
          <p:cNvPr id="11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5"/>
          <a:stretch/>
        </p:blipFill>
        <p:spPr>
          <a:xfrm>
            <a:off x="889000" y="3644249"/>
            <a:ext cx="4864100" cy="2644834"/>
          </a:xfrm>
        </p:spPr>
      </p:pic>
      <p:sp>
        <p:nvSpPr>
          <p:cNvPr id="12" name="TextBox 11"/>
          <p:cNvSpPr txBox="1"/>
          <p:nvPr/>
        </p:nvSpPr>
        <p:spPr>
          <a:xfrm>
            <a:off x="5905500" y="3740444"/>
            <a:ext cx="27559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Lidar Data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800" b="0" dirty="0" smtClean="0">
                <a:solidFill>
                  <a:schemeClr val="bg1"/>
                </a:solidFill>
              </a:rPr>
              <a:t>Leaf-off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800" b="0" dirty="0" smtClean="0">
                <a:solidFill>
                  <a:schemeClr val="bg1"/>
                </a:solidFill>
              </a:rPr>
              <a:t>~ 1 pt/m</a:t>
            </a:r>
            <a:r>
              <a:rPr lang="en-US" sz="1800" b="0" baseline="30000" dirty="0" smtClean="0">
                <a:solidFill>
                  <a:schemeClr val="bg1"/>
                </a:solidFill>
              </a:rPr>
              <a:t>2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800" b="0" dirty="0" smtClean="0">
                <a:solidFill>
                  <a:schemeClr val="bg1"/>
                </a:solidFill>
              </a:rPr>
              <a:t>Multiple coverages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800" b="0" dirty="0" smtClean="0">
                <a:solidFill>
                  <a:schemeClr val="bg1"/>
                </a:solidFill>
              </a:rPr>
              <a:t>Huge processing effort</a:t>
            </a:r>
          </a:p>
          <a:p>
            <a:endParaRPr lang="en-US" sz="1800" b="0" dirty="0" smtClean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5675" y="4693036"/>
            <a:ext cx="11592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32,000 km</a:t>
            </a:r>
            <a:r>
              <a:rPr lang="en-US" sz="1600" baseline="30000" dirty="0" smtClean="0">
                <a:latin typeface="Calibri"/>
                <a:cs typeface="Calibri"/>
              </a:rPr>
              <a:t>2</a:t>
            </a:r>
          </a:p>
          <a:p>
            <a:r>
              <a:rPr lang="en-US" sz="1400" dirty="0" smtClean="0">
                <a:latin typeface="Calibri"/>
                <a:cs typeface="Calibri"/>
              </a:rPr>
              <a:t>(3.2 x 10</a:t>
            </a:r>
            <a:r>
              <a:rPr lang="en-US" sz="1400" baseline="30000" dirty="0" smtClean="0">
                <a:latin typeface="Calibri"/>
                <a:cs typeface="Calibri"/>
              </a:rPr>
              <a:t>6</a:t>
            </a:r>
            <a:r>
              <a:rPr lang="en-US" sz="1400" dirty="0" smtClean="0">
                <a:latin typeface="Calibri"/>
                <a:cs typeface="Calibri"/>
              </a:rPr>
              <a:t> ha)</a:t>
            </a:r>
            <a:endParaRPr lang="en-US" sz="1400" baseline="30000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2D569F-07BF-4F4D-B85F-36BFC3EDA277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540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270"/>
    </mc:Choice>
    <mc:Fallback>
      <p:transition spd="slow" advTm="6027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20699" y="124705"/>
            <a:ext cx="8229600" cy="1143000"/>
          </a:xfrm>
        </p:spPr>
        <p:txBody>
          <a:bodyPr/>
          <a:lstStyle/>
          <a:p>
            <a:r>
              <a:rPr lang="en-US" sz="4000" dirty="0" smtClean="0"/>
              <a:t>Lidar Canopy Height [1 m]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12" y="1267705"/>
            <a:ext cx="8061187" cy="503824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2D569F-07BF-4F4D-B85F-36BFC3EDA277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495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40"/>
    </mc:Choice>
    <mc:Fallback>
      <p:transition spd="slow" advTm="3094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5125"/>
            <a:ext cx="8229600" cy="1143000"/>
          </a:xfrm>
        </p:spPr>
        <p:txBody>
          <a:bodyPr/>
          <a:lstStyle/>
          <a:p>
            <a:r>
              <a:rPr lang="en-US" sz="4000" dirty="0" smtClean="0"/>
              <a:t>Canopy Cover Generation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6481"/>
            <a:ext cx="9144000" cy="51304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6341" y="1568774"/>
            <a:ext cx="792805" cy="400110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NAIP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714400" y="1605268"/>
            <a:ext cx="813043" cy="400110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Lidar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815670" y="1605268"/>
            <a:ext cx="1880468" cy="400110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Segmentation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478" y="2663394"/>
            <a:ext cx="4264370" cy="23987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601" y="2656710"/>
            <a:ext cx="4264857" cy="2398983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2D569F-07BF-4F4D-B85F-36BFC3EDA277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977166" y="5049362"/>
            <a:ext cx="3448781" cy="400110"/>
          </a:xfrm>
          <a:prstGeom prst="rect">
            <a:avLst/>
          </a:prstGeom>
          <a:solidFill>
            <a:schemeClr val="tx1">
              <a:alpha val="72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32 billion land cover pixels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0780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49"/>
    </mc:Choice>
    <mc:Fallback>
      <p:transition spd="slow" advTm="30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948" y="168621"/>
            <a:ext cx="8229600" cy="1143000"/>
          </a:xfrm>
        </p:spPr>
        <p:txBody>
          <a:bodyPr/>
          <a:lstStyle/>
          <a:p>
            <a:r>
              <a:rPr lang="en-US" sz="4000" dirty="0" smtClean="0"/>
              <a:t>Tree Canopy Cover [1 m]</a:t>
            </a:r>
            <a:endParaRPr lang="en-US" sz="4000" dirty="0"/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" y="1192696"/>
            <a:ext cx="8190727" cy="511920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2D569F-07BF-4F4D-B85F-36BFC3EDA277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973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19"/>
    </mc:Choice>
    <mc:Fallback>
      <p:transition spd="slow" advTm="9119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Statistical Methods for Biomass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478" y="1653208"/>
            <a:ext cx="8229600" cy="4525963"/>
          </a:xfrm>
        </p:spPr>
        <p:txBody>
          <a:bodyPr/>
          <a:lstStyle/>
          <a:p>
            <a:r>
              <a:rPr lang="en-US" dirty="0" smtClean="0"/>
              <a:t>Explored various methods 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Regression-tree performed best</a:t>
            </a:r>
          </a:p>
          <a:p>
            <a:pPr lvl="1"/>
            <a:r>
              <a:rPr lang="en-US" dirty="0" smtClean="0"/>
              <a:t>“RandomForest”  (for biomass mapping)</a:t>
            </a:r>
            <a:endParaRPr lang="en-US" dirty="0"/>
          </a:p>
          <a:p>
            <a:pPr lvl="1"/>
            <a:r>
              <a:rPr lang="en-US" dirty="0" smtClean="0"/>
              <a:t> </a:t>
            </a:r>
            <a:r>
              <a:rPr lang="en-US" dirty="0"/>
              <a:t>Q</a:t>
            </a:r>
            <a:r>
              <a:rPr lang="en-US" dirty="0" smtClean="0"/>
              <a:t>uantile regression forests (for error mapping)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2D569F-07BF-4F4D-B85F-36BFC3EDA277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812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718"/>
    </mc:Choice>
    <mc:Fallback>
      <p:transition spd="slow" advTm="51718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Empirical Biomass [30 m]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92" y="1351722"/>
            <a:ext cx="7915964" cy="494747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2D569F-07BF-4F4D-B85F-36BFC3EDA277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370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766"/>
    </mc:Choice>
    <mc:Fallback>
      <p:transition spd="slow" advTm="39766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2|1.2|5.3|7|7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3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5|1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0.8|0.6"/>
</p:tagLst>
</file>

<file path=ppt/theme/theme1.xml><?xml version="1.0" encoding="utf-8"?>
<a:theme xmlns:a="http://schemas.openxmlformats.org/drawingml/2006/main" name="tit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tit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Anu_them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Gill Sans MT"/>
        <a:ea typeface=""/>
        <a:cs typeface="Arial"/>
      </a:majorFont>
      <a:minorFont>
        <a:latin typeface="Gill Sans MT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icesat11">
  <a:themeElements>
    <a:clrScheme name="icesat11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33"/>
      </a:hlink>
      <a:folHlink>
        <a:srgbClr val="969696"/>
      </a:folHlink>
    </a:clrScheme>
    <a:fontScheme name="icesat11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icesat1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cesat1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cesat1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cesat1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cesat1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cesat1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cesat1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HD:Users:dubayah:Desktop:icesat11.ppt</Template>
  <TotalTime>53260</TotalTime>
  <Words>574</Words>
  <Application>Microsoft Office PowerPoint</Application>
  <PresentationFormat>On-screen Show (4:3)</PresentationFormat>
  <Paragraphs>164</Paragraphs>
  <Slides>21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title</vt:lpstr>
      <vt:lpstr>Custom Design</vt:lpstr>
      <vt:lpstr>1_title</vt:lpstr>
      <vt:lpstr>Anu_theme</vt:lpstr>
      <vt:lpstr>1_Default Design</vt:lpstr>
      <vt:lpstr>1_icesat11</vt:lpstr>
      <vt:lpstr>High-Resolution Carbon Monitoring and Modeling  in Maryland   NASA CMS Phase II A  2012 - 2014</vt:lpstr>
      <vt:lpstr>CMS Project Goal and Objectives</vt:lpstr>
      <vt:lpstr>Methodological Approach</vt:lpstr>
      <vt:lpstr>Field and Lidar Data</vt:lpstr>
      <vt:lpstr>Lidar Canopy Height [1 m]</vt:lpstr>
      <vt:lpstr>Canopy Cover Generation</vt:lpstr>
      <vt:lpstr>Tree Canopy Cover [1 m]</vt:lpstr>
      <vt:lpstr>Statistical Methods for Biomass</vt:lpstr>
      <vt:lpstr>Empirical Biomass [30 m]</vt:lpstr>
      <vt:lpstr>Pixel-level  Biomass Uncertainty</vt:lpstr>
      <vt:lpstr>Validation With FIA Data</vt:lpstr>
      <vt:lpstr>Validation With FIA Data</vt:lpstr>
      <vt:lpstr>Comparison to National Maps</vt:lpstr>
      <vt:lpstr>Prognostic Ecosystem Modeling</vt:lpstr>
      <vt:lpstr>Forest AGB and NEP from ED </vt:lpstr>
      <vt:lpstr>Validation With FIA County Averages</vt:lpstr>
      <vt:lpstr>Carbon Sequestration Potential and Gap</vt:lpstr>
      <vt:lpstr>Single Photon Lidar</vt:lpstr>
      <vt:lpstr>Web-based Maryland Carbon Monitoring System </vt:lpstr>
      <vt:lpstr>Conclusions</vt:lpstr>
      <vt:lpstr>www.carbonmonitoring.umd.edu </vt:lpstr>
    </vt:vector>
  </TitlesOfParts>
  <Company>R D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 D</dc:creator>
  <cp:lastModifiedBy>Anu Swatantran</cp:lastModifiedBy>
  <cp:revision>392</cp:revision>
  <cp:lastPrinted>2007-12-14T01:26:58Z</cp:lastPrinted>
  <dcterms:created xsi:type="dcterms:W3CDTF">2009-12-14T01:58:50Z</dcterms:created>
  <dcterms:modified xsi:type="dcterms:W3CDTF">2014-11-12T23:25:21Z</dcterms:modified>
</cp:coreProperties>
</file>